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806" r:id="rId1"/>
  </p:sldMasterIdLst>
  <p:notesMasterIdLst>
    <p:notesMasterId r:id="rId13"/>
  </p:notesMasterIdLst>
  <p:handoutMasterIdLst>
    <p:handoutMasterId r:id="rId14"/>
  </p:handoutMasterIdLst>
  <p:sldIdLst>
    <p:sldId id="256" r:id="rId2"/>
    <p:sldId id="260" r:id="rId3"/>
    <p:sldId id="261" r:id="rId4"/>
    <p:sldId id="270" r:id="rId5"/>
    <p:sldId id="271" r:id="rId6"/>
    <p:sldId id="266" r:id="rId7"/>
    <p:sldId id="273" r:id="rId8"/>
    <p:sldId id="268" r:id="rId9"/>
    <p:sldId id="272" r:id="rId10"/>
    <p:sldId id="259" r:id="rId11"/>
    <p:sldId id="269"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BA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88"/>
    <p:restoredTop sz="64831" autoAdjust="0"/>
  </p:normalViewPr>
  <p:slideViewPr>
    <p:cSldViewPr snapToGrid="0">
      <p:cViewPr varScale="1">
        <p:scale>
          <a:sx n="84" d="100"/>
          <a:sy n="84" d="100"/>
        </p:scale>
        <p:origin x="1440" y="36"/>
      </p:cViewPr>
      <p:guideLst/>
    </p:cSldViewPr>
  </p:slideViewPr>
  <p:notesTextViewPr>
    <p:cViewPr>
      <p:scale>
        <a:sx n="3" d="2"/>
        <a:sy n="3" d="2"/>
      </p:scale>
      <p:origin x="0" y="0"/>
    </p:cViewPr>
  </p:notesTextViewPr>
  <p:sorterViewPr>
    <p:cViewPr>
      <p:scale>
        <a:sx n="130" d="100"/>
        <a:sy n="130" d="100"/>
      </p:scale>
      <p:origin x="0" y="0"/>
    </p:cViewPr>
  </p:sorterViewPr>
  <p:notesViewPr>
    <p:cSldViewPr snapToGrid="0">
      <p:cViewPr varScale="1">
        <p:scale>
          <a:sx n="96" d="100"/>
          <a:sy n="96" d="100"/>
        </p:scale>
        <p:origin x="2584"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73A5CFFB-6953-BDAB-53FD-DD699217D7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a:extLst>
              <a:ext uri="{FF2B5EF4-FFF2-40B4-BE49-F238E27FC236}">
                <a16:creationId xmlns:a16="http://schemas.microsoft.com/office/drawing/2014/main" id="{07B3F066-D617-A811-43C4-A35B921A4E8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32731E-213B-B14B-BDCE-93E237E75474}" type="datetimeFigureOut">
              <a:rPr kumimoji="1" lang="zh-CN" altLang="en-US" smtClean="0"/>
              <a:t>2026/8/5</a:t>
            </a:fld>
            <a:endParaRPr kumimoji="1" lang="zh-CN" altLang="en-US"/>
          </a:p>
        </p:txBody>
      </p:sp>
      <p:sp>
        <p:nvSpPr>
          <p:cNvPr id="4" name="页脚占位符 3">
            <a:extLst>
              <a:ext uri="{FF2B5EF4-FFF2-40B4-BE49-F238E27FC236}">
                <a16:creationId xmlns:a16="http://schemas.microsoft.com/office/drawing/2014/main" id="{66BFBF9C-9A50-E756-B1EE-44A02702EE2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5" name="灯片编号占位符 4">
            <a:extLst>
              <a:ext uri="{FF2B5EF4-FFF2-40B4-BE49-F238E27FC236}">
                <a16:creationId xmlns:a16="http://schemas.microsoft.com/office/drawing/2014/main" id="{BBA0E76F-872D-EE49-A28F-65F1F7A10D7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6C164C7-2C0A-C543-868B-E241086B3AD5}" type="slidenum">
              <a:rPr kumimoji="1" lang="zh-CN" altLang="en-US" smtClean="0"/>
              <a:t>‹#›</a:t>
            </a:fld>
            <a:endParaRPr kumimoji="1" lang="zh-CN" altLang="en-US"/>
          </a:p>
        </p:txBody>
      </p:sp>
    </p:spTree>
    <p:extLst>
      <p:ext uri="{BB962C8B-B14F-4D97-AF65-F5344CB8AC3E}">
        <p14:creationId xmlns:p14="http://schemas.microsoft.com/office/powerpoint/2010/main" val="31176814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EBE9A4-9B43-C04E-BC94-8DCDE8A796F9}" type="datetimeFigureOut">
              <a:rPr kumimoji="1" lang="zh-CN" altLang="en-US" smtClean="0"/>
              <a:t>2026/8/5</a:t>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54217C-E29C-4A43-BDD4-C90264B82F03}" type="slidenum">
              <a:rPr kumimoji="1" lang="zh-CN" altLang="en-US" smtClean="0"/>
              <a:t>‹#›</a:t>
            </a:fld>
            <a:endParaRPr kumimoji="1" lang="zh-CN" altLang="en-US"/>
          </a:p>
        </p:txBody>
      </p:sp>
    </p:spTree>
    <p:extLst>
      <p:ext uri="{BB962C8B-B14F-4D97-AF65-F5344CB8AC3E}">
        <p14:creationId xmlns:p14="http://schemas.microsoft.com/office/powerpoint/2010/main" val="790210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Good morning everyone, I’m </a:t>
            </a:r>
            <a:r>
              <a:rPr lang="en-US" altLang="zh-CN" dirty="0" err="1"/>
              <a:t>Yuezheng</a:t>
            </a:r>
            <a:r>
              <a:rPr lang="en-US" altLang="zh-CN" dirty="0"/>
              <a:t> Liu, from </a:t>
            </a:r>
            <a:r>
              <a:rPr lang="en-US" altLang="zh-CN" dirty="0" err="1"/>
              <a:t>Beihang</a:t>
            </a:r>
            <a:r>
              <a:rPr lang="en-US" altLang="zh-CN" dirty="0"/>
              <a:t> University.</a:t>
            </a:r>
            <a:r>
              <a:rPr lang="zh-CN" altLang="en-US" dirty="0"/>
              <a:t> </a:t>
            </a:r>
            <a:r>
              <a:rPr lang="en-US" altLang="zh-CN" dirty="0"/>
              <a:t>I’m</a:t>
            </a:r>
            <a:r>
              <a:rPr lang="zh-CN" altLang="en-US" dirty="0"/>
              <a:t> </a:t>
            </a:r>
            <a:r>
              <a:rPr lang="en-US" altLang="zh-CN" dirty="0"/>
              <a:t>happy to share our recent work…</a:t>
            </a:r>
            <a:endParaRPr lang="zh-CN" altLang="en-US" dirty="0"/>
          </a:p>
        </p:txBody>
      </p:sp>
      <p:sp>
        <p:nvSpPr>
          <p:cNvPr id="4" name="灯片编号占位符 3"/>
          <p:cNvSpPr>
            <a:spLocks noGrp="1"/>
          </p:cNvSpPr>
          <p:nvPr>
            <p:ph type="sldNum" sz="quarter" idx="5"/>
          </p:nvPr>
        </p:nvSpPr>
        <p:spPr/>
        <p:txBody>
          <a:bodyPr/>
          <a:lstStyle/>
          <a:p>
            <a:fld id="{D454217C-E29C-4A43-BDD4-C90264B82F03}" type="slidenum">
              <a:rPr kumimoji="1" lang="zh-CN" altLang="en-US" smtClean="0"/>
              <a:t>1</a:t>
            </a:fld>
            <a:endParaRPr kumimoji="1" lang="zh-CN" altLang="en-US"/>
          </a:p>
        </p:txBody>
      </p:sp>
    </p:spTree>
    <p:extLst>
      <p:ext uri="{BB962C8B-B14F-4D97-AF65-F5344CB8AC3E}">
        <p14:creationId xmlns:p14="http://schemas.microsoft.com/office/powerpoint/2010/main" val="4565055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kumimoji="1" lang="en-US" altLang="zh-CN" dirty="0"/>
              <a:t>Thank you for listening. I’m happy to answer questions here or by email.</a:t>
            </a:r>
            <a:endParaRPr kumimoji="1" lang="zh-CN" altLang="en-US" dirty="0"/>
          </a:p>
        </p:txBody>
      </p:sp>
      <p:sp>
        <p:nvSpPr>
          <p:cNvPr id="4" name="灯片编号占位符 3"/>
          <p:cNvSpPr>
            <a:spLocks noGrp="1"/>
          </p:cNvSpPr>
          <p:nvPr>
            <p:ph type="sldNum" sz="quarter" idx="5"/>
          </p:nvPr>
        </p:nvSpPr>
        <p:spPr/>
        <p:txBody>
          <a:bodyPr/>
          <a:lstStyle/>
          <a:p>
            <a:fld id="{D454217C-E29C-4A43-BDD4-C90264B82F03}" type="slidenum">
              <a:rPr kumimoji="1" lang="zh-CN" altLang="en-US" smtClean="0"/>
              <a:t>10</a:t>
            </a:fld>
            <a:endParaRPr kumimoji="1" lang="zh-CN" altLang="en-US"/>
          </a:p>
        </p:txBody>
      </p:sp>
    </p:spTree>
    <p:extLst>
      <p:ext uri="{BB962C8B-B14F-4D97-AF65-F5344CB8AC3E}">
        <p14:creationId xmlns:p14="http://schemas.microsoft.com/office/powerpoint/2010/main" val="41354262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In recent years, …</a:t>
            </a:r>
          </a:p>
          <a:p>
            <a:r>
              <a:rPr lang="en-US" altLang="zh-CN" dirty="0"/>
              <a:t>To support large-scale distributed training, several parallel mechanism are applied, such as Data Parallelism, Pipeline Parallelism and Tensor </a:t>
            </a:r>
            <a:r>
              <a:rPr lang="en-US" altLang="zh-CN" dirty="0" err="1"/>
              <a:t>Paralleism</a:t>
            </a:r>
            <a:r>
              <a:rPr lang="en-US" altLang="zh-CN" dirty="0"/>
              <a:t>, which …</a:t>
            </a:r>
          </a:p>
          <a:p>
            <a:r>
              <a:rPr lang="en-US" altLang="zh-CN" dirty="0"/>
              <a:t>Some of this communication (such as Data Parallelism) can overlap with computation, but …</a:t>
            </a:r>
          </a:p>
        </p:txBody>
      </p:sp>
      <p:sp>
        <p:nvSpPr>
          <p:cNvPr id="4" name="灯片编号占位符 3"/>
          <p:cNvSpPr>
            <a:spLocks noGrp="1"/>
          </p:cNvSpPr>
          <p:nvPr>
            <p:ph type="sldNum" sz="quarter" idx="5"/>
          </p:nvPr>
        </p:nvSpPr>
        <p:spPr/>
        <p:txBody>
          <a:bodyPr/>
          <a:lstStyle/>
          <a:p>
            <a:fld id="{D454217C-E29C-4A43-BDD4-C90264B82F03}" type="slidenum">
              <a:rPr kumimoji="1" lang="zh-CN" altLang="en-US" smtClean="0"/>
              <a:t>2</a:t>
            </a:fld>
            <a:endParaRPr kumimoji="1" lang="zh-CN" altLang="en-US"/>
          </a:p>
        </p:txBody>
      </p:sp>
    </p:spTree>
    <p:extLst>
      <p:ext uri="{BB962C8B-B14F-4D97-AF65-F5344CB8AC3E}">
        <p14:creationId xmlns:p14="http://schemas.microsoft.com/office/powerpoint/2010/main" val="1084844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txBody>
          <a:bodyPr/>
          <a:lstStyle/>
          <a:p>
            <a:endParaRPr lang="zh-CN" altLang="en-US"/>
          </a:p>
        </p:txBody>
      </p:sp>
      <p:sp>
        <p:nvSpPr>
          <p:cNvPr id="3" name="备注占位符 2"/>
          <p:cNvSpPr>
            <a:spLocks noGrp="1"/>
          </p:cNvSpPr>
          <p:nvPr>
            <p:ph type="body" idx="1"/>
          </p:nvPr>
        </p:nvSpPr>
        <p:spPr/>
        <p:txBody>
          <a:bodyPr/>
          <a:lstStyle/>
          <a:p>
            <a:r>
              <a:rPr kumimoji="1" lang="en-US" altLang="zh-CN" dirty="0"/>
              <a:t>To optimize collective communication, we have the following two observations.</a:t>
            </a:r>
          </a:p>
          <a:p>
            <a:endParaRPr kumimoji="1" lang="en-US" altLang="zh-CN" dirty="0"/>
          </a:p>
          <a:p>
            <a:r>
              <a:rPr kumimoji="1" lang="en-US" altLang="zh-CN" dirty="0"/>
              <a:t>First, we find current CCL has a topology mismatch for PCIe machine.</a:t>
            </a:r>
            <a:r>
              <a:rPr kumimoji="1" lang="zh-CN" altLang="en-US" dirty="0"/>
              <a:t> </a:t>
            </a:r>
            <a:r>
              <a:rPr kumimoji="1" lang="en-US" altLang="zh-CN" dirty="0"/>
              <a:t>It</a:t>
            </a:r>
            <a:r>
              <a:rPr kumimoji="1" lang="zh-CN" altLang="en-US" dirty="0"/>
              <a:t> </a:t>
            </a:r>
            <a:r>
              <a:rPr kumimoji="1" lang="en-US" altLang="zh-CN" dirty="0"/>
              <a:t>affects many cost-efficient machines which adopt a pure PCIe topology without dedicated link.</a:t>
            </a:r>
          </a:p>
          <a:p>
            <a:endParaRPr kumimoji="1" lang="en-US" altLang="zh-CN" dirty="0"/>
          </a:p>
          <a:p>
            <a:r>
              <a:rPr kumimoji="1" lang="en-US" altLang="zh-CN" dirty="0"/>
              <a:t>…</a:t>
            </a:r>
          </a:p>
          <a:p>
            <a:endParaRPr kumimoji="1" lang="en-US" altLang="zh-CN" dirty="0"/>
          </a:p>
          <a:p>
            <a:r>
              <a:rPr kumimoji="1" lang="en-US" altLang="zh-CN" dirty="0"/>
              <a:t>And here is an example of two NUMA four GPU </a:t>
            </a:r>
            <a:r>
              <a:rPr kumimoji="1" lang="en-US" altLang="zh-CN" dirty="0" err="1"/>
              <a:t>AllGather</a:t>
            </a:r>
            <a:r>
              <a:rPr kumimoji="1" lang="en-US" altLang="zh-CN" dirty="0"/>
              <a:t>.</a:t>
            </a:r>
          </a:p>
          <a:p>
            <a:r>
              <a:rPr kumimoji="1" lang="en-US" altLang="zh-CN" dirty="0"/>
              <a:t>For NCCL’s Ring Algorithm, a four-rank </a:t>
            </a:r>
            <a:r>
              <a:rPr kumimoji="1" lang="en-US" altLang="zh-CN" dirty="0" err="1"/>
              <a:t>AllGather</a:t>
            </a:r>
            <a:r>
              <a:rPr kumimoji="1" lang="en-US" altLang="zh-CN" dirty="0"/>
              <a:t> need 3 steps, so each GPU upload and download three chunks from peer GPU. For inter-</a:t>
            </a:r>
            <a:r>
              <a:rPr kumimoji="1" lang="en-US" altLang="zh-CN" dirty="0" err="1"/>
              <a:t>numa</a:t>
            </a:r>
            <a:r>
              <a:rPr kumimoji="1" lang="en-US" altLang="zh-CN" dirty="0"/>
              <a:t> link, it also transfers 3 chunks each direction.</a:t>
            </a:r>
          </a:p>
          <a:p>
            <a:r>
              <a:rPr kumimoji="1" lang="en-US" altLang="zh-CN" dirty="0"/>
              <a:t>But theoretically,</a:t>
            </a:r>
            <a:r>
              <a:rPr kumimoji="1" lang="zh-CN" altLang="en-US" dirty="0"/>
              <a:t> </a:t>
            </a:r>
            <a:r>
              <a:rPr kumimoji="1" lang="en-US" altLang="zh-CN" dirty="0"/>
              <a:t>for </a:t>
            </a:r>
            <a:r>
              <a:rPr kumimoji="1" lang="en-US" altLang="zh-CN" dirty="0" err="1"/>
              <a:t>AllGather</a:t>
            </a:r>
            <a:r>
              <a:rPr kumimoji="1" lang="en-US" altLang="zh-CN" dirty="0"/>
              <a:t>, a rank only need to upload its own chunk, and inter-</a:t>
            </a:r>
            <a:r>
              <a:rPr kumimoji="1" lang="en-US" altLang="zh-CN" dirty="0" err="1"/>
              <a:t>numa</a:t>
            </a:r>
            <a:r>
              <a:rPr kumimoji="1" lang="en-US" altLang="zh-CN" dirty="0"/>
              <a:t> link only need to transfer data of peer NUMA’s ranks, which is two here instead of three.</a:t>
            </a:r>
          </a:p>
          <a:p>
            <a:endParaRPr kumimoji="1" lang="en-US" altLang="zh-CN" dirty="0"/>
          </a:p>
        </p:txBody>
      </p:sp>
      <p:sp>
        <p:nvSpPr>
          <p:cNvPr id="4" name="灯片编号占位符 3"/>
          <p:cNvSpPr>
            <a:spLocks noGrp="1"/>
          </p:cNvSpPr>
          <p:nvPr>
            <p:ph type="sldNum" sz="quarter" idx="5"/>
          </p:nvPr>
        </p:nvSpPr>
        <p:spPr/>
        <p:txBody>
          <a:bodyPr/>
          <a:lstStyle/>
          <a:p>
            <a:fld id="{D454217C-E29C-4A43-BDD4-C90264B82F03}" type="slidenum">
              <a:rPr kumimoji="1" lang="zh-CN" altLang="en-US" smtClean="0"/>
              <a:t>3</a:t>
            </a:fld>
            <a:endParaRPr kumimoji="1" lang="zh-CN" altLang="en-US"/>
          </a:p>
        </p:txBody>
      </p:sp>
    </p:spTree>
    <p:extLst>
      <p:ext uri="{BB962C8B-B14F-4D97-AF65-F5344CB8AC3E}">
        <p14:creationId xmlns:p14="http://schemas.microsoft.com/office/powerpoint/2010/main" val="3589224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E0C62F-DFF4-74CC-69C0-927C9148657E}"/>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7AF70CB8-9ABD-9E97-00A5-9EAA84662115}"/>
              </a:ext>
            </a:extLst>
          </p:cNvPr>
          <p:cNvSpPr>
            <a:spLocks noGrp="1" noRot="1" noChangeAspect="1"/>
          </p:cNvSpPr>
          <p:nvPr>
            <p:ph type="sldImg"/>
          </p:nvPr>
        </p:nvSpPr>
        <p:spPr/>
        <p:txBody>
          <a:bodyPr/>
          <a:lstStyle/>
          <a:p>
            <a:endParaRPr lang="zh-CN" altLang="en-US"/>
          </a:p>
        </p:txBody>
      </p:sp>
      <p:sp>
        <p:nvSpPr>
          <p:cNvPr id="3" name="备注占位符 2">
            <a:extLst>
              <a:ext uri="{FF2B5EF4-FFF2-40B4-BE49-F238E27FC236}">
                <a16:creationId xmlns:a16="http://schemas.microsoft.com/office/drawing/2014/main" id="{B4032E34-2E2A-F570-D7B2-FA680328AB8D}"/>
              </a:ext>
            </a:extLst>
          </p:cNvPr>
          <p:cNvSpPr>
            <a:spLocks noGrp="1"/>
          </p:cNvSpPr>
          <p:nvPr>
            <p:ph type="body" idx="1"/>
          </p:nvPr>
        </p:nvSpPr>
        <p:spPr/>
        <p:txBody>
          <a:bodyPr/>
          <a:lstStyle/>
          <a:p>
            <a:r>
              <a:rPr kumimoji="1" lang="en-US" altLang="zh-CN" dirty="0"/>
              <a:t>The other observation is, when the machine equip with dedicated link, vendor CCLs often leave PCIe link idle. When a …</a:t>
            </a:r>
          </a:p>
          <a:p>
            <a:endParaRPr kumimoji="1" lang="en-US" altLang="zh-CN" dirty="0"/>
          </a:p>
          <a:p>
            <a:r>
              <a:rPr kumimoji="1" lang="en-US" altLang="zh-CN" dirty="0"/>
              <a:t>However, for </a:t>
            </a:r>
            <a:r>
              <a:rPr lang="en-US" altLang="zh-CN" sz="1200" dirty="0"/>
              <a:t>machines that have </a:t>
            </a:r>
            <a:r>
              <a:rPr lang="zh-CN" altLang="zh-CN" sz="1200" dirty="0"/>
              <a:t>dedicated link</a:t>
            </a:r>
            <a:r>
              <a:rPr lang="en-US" altLang="zh-CN" sz="1200" dirty="0"/>
              <a:t>, </a:t>
            </a:r>
            <a:r>
              <a:rPr kumimoji="1" lang="en-US" altLang="zh-CN" dirty="0"/>
              <a:t>we find the idle PCIe link …</a:t>
            </a:r>
          </a:p>
          <a:p>
            <a:endParaRPr kumimoji="1" lang="en-US" altLang="zh-CN" dirty="0"/>
          </a:p>
          <a:p>
            <a:r>
              <a:rPr kumimoji="1" lang="en-US" altLang="zh-CN" dirty="0"/>
              <a:t>Further more, PCIe is vulnerable to interference. For example, checkpointing, data loading, monitoring… all of them consume the PCIe bandwidth. So available PCIe bandwidth varies at runtime, and runtime adaption is needed.</a:t>
            </a:r>
          </a:p>
          <a:p>
            <a:endParaRPr kumimoji="1" lang="en-US" altLang="zh-CN" dirty="0"/>
          </a:p>
          <a:p>
            <a:endParaRPr kumimoji="1" lang="en-US" altLang="zh-CN" dirty="0"/>
          </a:p>
        </p:txBody>
      </p:sp>
      <p:sp>
        <p:nvSpPr>
          <p:cNvPr id="4" name="灯片编号占位符 3">
            <a:extLst>
              <a:ext uri="{FF2B5EF4-FFF2-40B4-BE49-F238E27FC236}">
                <a16:creationId xmlns:a16="http://schemas.microsoft.com/office/drawing/2014/main" id="{49784870-F27F-47DA-6518-1ABBF8A2E2BE}"/>
              </a:ext>
            </a:extLst>
          </p:cNvPr>
          <p:cNvSpPr>
            <a:spLocks noGrp="1"/>
          </p:cNvSpPr>
          <p:nvPr>
            <p:ph type="sldNum" sz="quarter" idx="5"/>
          </p:nvPr>
        </p:nvSpPr>
        <p:spPr/>
        <p:txBody>
          <a:bodyPr/>
          <a:lstStyle/>
          <a:p>
            <a:fld id="{D454217C-E29C-4A43-BDD4-C90264B82F03}" type="slidenum">
              <a:rPr kumimoji="1" lang="zh-CN" altLang="en-US" smtClean="0"/>
              <a:t>4</a:t>
            </a:fld>
            <a:endParaRPr kumimoji="1" lang="zh-CN" altLang="en-US"/>
          </a:p>
        </p:txBody>
      </p:sp>
    </p:spTree>
    <p:extLst>
      <p:ext uri="{BB962C8B-B14F-4D97-AF65-F5344CB8AC3E}">
        <p14:creationId xmlns:p14="http://schemas.microsoft.com/office/powerpoint/2010/main" val="27227200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Based on the two observations, we propose </a:t>
            </a:r>
            <a:r>
              <a:rPr lang="en-US" altLang="zh-CN" dirty="0" err="1"/>
              <a:t>HyLink</a:t>
            </a:r>
            <a:r>
              <a:rPr lang="en-US" altLang="zh-CN" dirty="0"/>
              <a:t>, a two-layer collective framework to make better use of PCIe bandwidth.</a:t>
            </a:r>
          </a:p>
          <a:p>
            <a:r>
              <a:rPr lang="en-US" altLang="zh-CN" dirty="0"/>
              <a:t>For observation 1, the PCIe topology mismatch, we propose PCIe CCL, which …</a:t>
            </a:r>
          </a:p>
          <a:p>
            <a:r>
              <a:rPr lang="en-US" altLang="zh-CN" dirty="0"/>
              <a:t>For observation 2, aggregating PCIe bandwidth in dedicated-link machine, we propose Multipath Orchestrator, which …</a:t>
            </a:r>
          </a:p>
          <a:p>
            <a:endParaRPr lang="en-US" altLang="zh-CN" dirty="0"/>
          </a:p>
          <a:p>
            <a:r>
              <a:rPr lang="en-US" altLang="zh-CN" dirty="0"/>
              <a:t>When a collective task arrives, it will be intercepted by our library, and if the machine doesn’t have dedicated link, the</a:t>
            </a:r>
            <a:r>
              <a:rPr lang="zh-CN" altLang="en-US" dirty="0"/>
              <a:t> </a:t>
            </a:r>
            <a:r>
              <a:rPr lang="en-US" altLang="zh-CN" dirty="0"/>
              <a:t>task</a:t>
            </a:r>
            <a:r>
              <a:rPr lang="zh-CN" altLang="en-US" dirty="0"/>
              <a:t> </a:t>
            </a:r>
            <a:r>
              <a:rPr lang="en-US" altLang="zh-CN" dirty="0"/>
              <a:t>will</a:t>
            </a:r>
            <a:r>
              <a:rPr lang="zh-CN" altLang="en-US" dirty="0"/>
              <a:t> </a:t>
            </a:r>
            <a:r>
              <a:rPr lang="en-US" altLang="zh-CN" dirty="0"/>
              <a:t>be</a:t>
            </a:r>
            <a:r>
              <a:rPr lang="zh-CN" altLang="en-US" dirty="0"/>
              <a:t> </a:t>
            </a:r>
            <a:r>
              <a:rPr lang="en-US" altLang="zh-CN" dirty="0"/>
              <a:t>sent to PCIe CCL directly.</a:t>
            </a:r>
          </a:p>
          <a:p>
            <a:r>
              <a:rPr lang="en-US" altLang="zh-CN" dirty="0"/>
              <a:t>If the machine has dedicated link, the collective will be split to two path according to a split ratio alpha, and send the two tasks to PCIe CCL and Vendor CCL(such as NCCL).</a:t>
            </a:r>
          </a:p>
          <a:p>
            <a:endParaRPr lang="en-US" altLang="zh-CN" dirty="0"/>
          </a:p>
          <a:p>
            <a:r>
              <a:rPr lang="en-US" altLang="zh-CN" dirty="0"/>
              <a:t>The multipath orchestrator will record execution time of both tasks, and use a runtime feedback mechanism to adjust the split ratio alpha.</a:t>
            </a:r>
          </a:p>
        </p:txBody>
      </p:sp>
      <p:sp>
        <p:nvSpPr>
          <p:cNvPr id="4" name="灯片编号占位符 3"/>
          <p:cNvSpPr>
            <a:spLocks noGrp="1"/>
          </p:cNvSpPr>
          <p:nvPr>
            <p:ph type="sldNum" sz="quarter" idx="5"/>
          </p:nvPr>
        </p:nvSpPr>
        <p:spPr/>
        <p:txBody>
          <a:bodyPr/>
          <a:lstStyle/>
          <a:p>
            <a:fld id="{D454217C-E29C-4A43-BDD4-C90264B82F03}" type="slidenum">
              <a:rPr kumimoji="1" lang="zh-CN" altLang="en-US" smtClean="0"/>
              <a:t>5</a:t>
            </a:fld>
            <a:endParaRPr kumimoji="1" lang="zh-CN" altLang="en-US"/>
          </a:p>
        </p:txBody>
      </p:sp>
    </p:spTree>
    <p:extLst>
      <p:ext uri="{BB962C8B-B14F-4D97-AF65-F5344CB8AC3E}">
        <p14:creationId xmlns:p14="http://schemas.microsoft.com/office/powerpoint/2010/main" val="38762986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Now we dive into the two components. The first is PCIe CCL.</a:t>
            </a:r>
          </a:p>
          <a:p>
            <a:endParaRPr lang="en-US" altLang="zh-CN" dirty="0"/>
          </a:p>
          <a:p>
            <a:r>
              <a:rPr lang="en-US" altLang="zh-CN" dirty="0"/>
              <a:t>To include CPU into collective communication model, we propose a CPU-Aware collective Domain Specific Language.</a:t>
            </a:r>
          </a:p>
          <a:p>
            <a:r>
              <a:rPr lang="en-US" altLang="zh-CN" dirty="0"/>
              <a:t>It illustrates how data flows in the PCIe topology in a chunk </a:t>
            </a:r>
            <a:r>
              <a:rPr lang="zh-CN" altLang="zh-CN" sz="1200" b="0" i="0" kern="1200" dirty="0">
                <a:solidFill>
                  <a:schemeClr val="tx1"/>
                </a:solidFill>
                <a:effectLst/>
                <a:latin typeface="+mn-lt"/>
                <a:ea typeface="+mn-ea"/>
                <a:cs typeface="+mn-cs"/>
              </a:rPr>
              <a:t>granularity</a:t>
            </a:r>
            <a:r>
              <a:rPr lang="en-US" altLang="zh-CN" sz="1200" b="0" i="0" kern="1200" dirty="0">
                <a:solidFill>
                  <a:schemeClr val="tx1"/>
                </a:solidFill>
                <a:effectLst/>
                <a:latin typeface="+mn-lt"/>
                <a:ea typeface="+mn-ea"/>
                <a:cs typeface="+mn-cs"/>
              </a:rPr>
              <a:t>.</a:t>
            </a:r>
          </a:p>
          <a:p>
            <a:endParaRPr lang="en-US" altLang="zh-CN" sz="1200" b="0" i="0" kern="1200" dirty="0">
              <a:solidFill>
                <a:schemeClr val="tx1"/>
              </a:solidFill>
              <a:effectLst/>
              <a:latin typeface="+mn-lt"/>
              <a:ea typeface="+mn-ea"/>
              <a:cs typeface="+mn-cs"/>
            </a:endParaRPr>
          </a:p>
          <a:p>
            <a:r>
              <a:rPr lang="en-US" altLang="zh-CN" dirty="0"/>
              <a:t>The DSL includes three types of instruction.</a:t>
            </a:r>
          </a:p>
          <a:p>
            <a:r>
              <a:rPr lang="en-US" altLang="zh-CN" dirty="0"/>
              <a:t>First is D2D, which can place each rank’s own contribution in its receive buffer in the same rank.</a:t>
            </a:r>
          </a:p>
          <a:p>
            <a:r>
              <a:rPr lang="en-US" altLang="zh-CN" dirty="0"/>
              <a:t>Then is D2H and H2D, which moves …</a:t>
            </a:r>
          </a:p>
          <a:p>
            <a:r>
              <a:rPr lang="en-US" altLang="zh-CN" dirty="0"/>
              <a:t>The last type is H2H / Reduce, which …</a:t>
            </a:r>
          </a:p>
          <a:p>
            <a:endParaRPr lang="en-US" altLang="zh-CN" dirty="0"/>
          </a:p>
          <a:p>
            <a:r>
              <a:rPr lang="en-US" altLang="zh-CN" dirty="0"/>
              <a:t>The question is, …</a:t>
            </a:r>
          </a:p>
          <a:p>
            <a:endParaRPr lang="en-US" altLang="zh-CN" dirty="0"/>
          </a:p>
          <a:p>
            <a:r>
              <a:rPr lang="en-US" altLang="zh-CN" dirty="0"/>
              <a:t>To address this dilemma, we propose an Auto-pipelined transfer engine.</a:t>
            </a:r>
          </a:p>
          <a:p>
            <a:r>
              <a:rPr lang="en-US" altLang="zh-CN" dirty="0"/>
              <a:t>The right hand side demonstrate the </a:t>
            </a:r>
            <a:r>
              <a:rPr lang="en-US" altLang="zh-CN" dirty="0" err="1"/>
              <a:t>subchunk</a:t>
            </a:r>
            <a:r>
              <a:rPr lang="en-US" altLang="zh-CN" dirty="0"/>
              <a:t> dataflow of a PCIe </a:t>
            </a:r>
            <a:r>
              <a:rPr lang="en-US" altLang="zh-CN" dirty="0" err="1"/>
              <a:t>AllGather</a:t>
            </a:r>
            <a:r>
              <a:rPr lang="en-US" altLang="zh-CN" dirty="0"/>
              <a:t>.</a:t>
            </a:r>
          </a:p>
          <a:p>
            <a:r>
              <a:rPr lang="en-US" altLang="zh-CN" dirty="0"/>
              <a:t>It keeps … And it computes the causal scheduling, and enforce the … dependencies. That means a </a:t>
            </a:r>
            <a:r>
              <a:rPr lang="en-US" altLang="zh-CN" dirty="0" err="1"/>
              <a:t>subchunk</a:t>
            </a:r>
            <a:r>
              <a:rPr lang="en-US" altLang="zh-CN" dirty="0"/>
              <a:t> can be transferred to next stage only after it arrives.</a:t>
            </a:r>
          </a:p>
          <a:p>
            <a:endParaRPr lang="en-US" altLang="zh-CN" dirty="0"/>
          </a:p>
        </p:txBody>
      </p:sp>
      <p:sp>
        <p:nvSpPr>
          <p:cNvPr id="4" name="灯片编号占位符 3"/>
          <p:cNvSpPr>
            <a:spLocks noGrp="1"/>
          </p:cNvSpPr>
          <p:nvPr>
            <p:ph type="sldNum" sz="quarter" idx="5"/>
          </p:nvPr>
        </p:nvSpPr>
        <p:spPr/>
        <p:txBody>
          <a:bodyPr/>
          <a:lstStyle/>
          <a:p>
            <a:fld id="{D454217C-E29C-4A43-BDD4-C90264B82F03}" type="slidenum">
              <a:rPr kumimoji="1" lang="zh-CN" altLang="en-US" smtClean="0"/>
              <a:t>6</a:t>
            </a:fld>
            <a:endParaRPr kumimoji="1" lang="zh-CN" altLang="en-US"/>
          </a:p>
        </p:txBody>
      </p:sp>
    </p:spTree>
    <p:extLst>
      <p:ext uri="{BB962C8B-B14F-4D97-AF65-F5344CB8AC3E}">
        <p14:creationId xmlns:p14="http://schemas.microsoft.com/office/powerpoint/2010/main" val="39312333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The second component is Multipath Orchestrator. It enable the multipath collective communication on both dedicated link and PCIe link.</a:t>
            </a:r>
          </a:p>
          <a:p>
            <a:endParaRPr lang="en-US" altLang="zh-CN" dirty="0"/>
          </a:p>
          <a:p>
            <a:r>
              <a:rPr lang="en-US" altLang="zh-CN" dirty="0"/>
              <a:t>It first split input and output logical chunk into two part, and send them to PCIe CCL and vendor CCL.</a:t>
            </a:r>
          </a:p>
          <a:p>
            <a:r>
              <a:rPr lang="en-US" altLang="zh-CN" dirty="0"/>
              <a:t>To guarantee the correctness of stream semantic, we use </a:t>
            </a:r>
            <a:r>
              <a:rPr lang="en-US" altLang="zh-CN" dirty="0" err="1"/>
              <a:t>streamWaitEvent</a:t>
            </a:r>
            <a:r>
              <a:rPr lang="en-US" altLang="zh-CN" dirty="0"/>
              <a:t> API to make PCIe CCL and  Vendor CCL stream wait on user stream, and make user stream wait on these two stream’s completion.</a:t>
            </a:r>
          </a:p>
          <a:p>
            <a:endParaRPr lang="en-US" altLang="zh-CN" dirty="0"/>
          </a:p>
          <a:p>
            <a:r>
              <a:rPr lang="en-US" altLang="zh-CN" dirty="0"/>
              <a:t>After a collective communication completes, Multipath Orchestrator measure the two path’s execution time and adjust split ratio alpha.</a:t>
            </a:r>
          </a:p>
          <a:p>
            <a:r>
              <a:rPr lang="en-US" altLang="zh-CN" dirty="0"/>
              <a:t>For example when PCIe link is occupied, the ratio for PCIe task will be decreased for next iteration. When PCIe link become Idle again, the ratio will increase back.</a:t>
            </a:r>
          </a:p>
        </p:txBody>
      </p:sp>
      <p:sp>
        <p:nvSpPr>
          <p:cNvPr id="4" name="灯片编号占位符 3"/>
          <p:cNvSpPr>
            <a:spLocks noGrp="1"/>
          </p:cNvSpPr>
          <p:nvPr>
            <p:ph type="sldNum" sz="quarter" idx="5"/>
          </p:nvPr>
        </p:nvSpPr>
        <p:spPr/>
        <p:txBody>
          <a:bodyPr/>
          <a:lstStyle/>
          <a:p>
            <a:fld id="{D454217C-E29C-4A43-BDD4-C90264B82F03}" type="slidenum">
              <a:rPr kumimoji="1" lang="zh-CN" altLang="en-US" smtClean="0"/>
              <a:t>7</a:t>
            </a:fld>
            <a:endParaRPr kumimoji="1" lang="zh-CN" altLang="en-US"/>
          </a:p>
        </p:txBody>
      </p:sp>
    </p:spTree>
    <p:extLst>
      <p:ext uri="{BB962C8B-B14F-4D97-AF65-F5344CB8AC3E}">
        <p14:creationId xmlns:p14="http://schemas.microsoft.com/office/powerpoint/2010/main" val="32712185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We implement </a:t>
            </a:r>
            <a:r>
              <a:rPr lang="en-US" altLang="zh-CN" dirty="0" err="1"/>
              <a:t>HyLink</a:t>
            </a:r>
            <a:r>
              <a:rPr lang="en-US" altLang="zh-CN" dirty="0"/>
              <a:t> as two library. About sixty-two hundred lines of code for PCIe CCL and forty-six hundred lines of code for Multipath orchestrator. The code is currently available on GitHub.</a:t>
            </a:r>
          </a:p>
          <a:p>
            <a:endParaRPr lang="en-US" altLang="zh-CN" dirty="0"/>
          </a:p>
          <a:p>
            <a:r>
              <a:rPr lang="en-US" altLang="zh-CN" dirty="0"/>
              <a:t>We evaluate </a:t>
            </a:r>
            <a:r>
              <a:rPr lang="en-US" altLang="zh-CN" dirty="0" err="1"/>
              <a:t>HyLink</a:t>
            </a:r>
            <a:r>
              <a:rPr lang="en-US" altLang="zh-CN" dirty="0"/>
              <a:t> on two types of machine.</a:t>
            </a:r>
          </a:p>
          <a:p>
            <a:r>
              <a:rPr lang="en-US" altLang="zh-CN" dirty="0"/>
              <a:t>…</a:t>
            </a:r>
          </a:p>
          <a:p>
            <a:endParaRPr lang="en-US" altLang="zh-CN" dirty="0"/>
          </a:p>
          <a:p>
            <a:r>
              <a:rPr lang="en-US" altLang="zh-CN" dirty="0"/>
              <a:t>We</a:t>
            </a:r>
            <a:r>
              <a:rPr lang="zh-CN" altLang="en-US" dirty="0"/>
              <a:t> </a:t>
            </a:r>
            <a:r>
              <a:rPr lang="en-US" altLang="zh-CN" dirty="0"/>
              <a:t>also evaluate </a:t>
            </a:r>
            <a:r>
              <a:rPr lang="en-US" altLang="zh-CN" dirty="0" err="1"/>
              <a:t>HyLink</a:t>
            </a:r>
            <a:r>
              <a:rPr lang="en-US" altLang="zh-CN" dirty="0"/>
              <a:t> on simulated PCIe Interference, and </a:t>
            </a:r>
            <a:r>
              <a:rPr lang="en-US" altLang="zh-CN" dirty="0" err="1"/>
              <a:t>HyLink</a:t>
            </a:r>
            <a:r>
              <a:rPr lang="en-US" altLang="zh-CN" dirty="0"/>
              <a:t> can improve throughput up to 66% compared to a static split ratio.</a:t>
            </a:r>
          </a:p>
        </p:txBody>
      </p:sp>
      <p:sp>
        <p:nvSpPr>
          <p:cNvPr id="4" name="灯片编号占位符 3"/>
          <p:cNvSpPr>
            <a:spLocks noGrp="1"/>
          </p:cNvSpPr>
          <p:nvPr>
            <p:ph type="sldNum" sz="quarter" idx="5"/>
          </p:nvPr>
        </p:nvSpPr>
        <p:spPr/>
        <p:txBody>
          <a:bodyPr/>
          <a:lstStyle/>
          <a:p>
            <a:fld id="{D454217C-E29C-4A43-BDD4-C90264B82F03}" type="slidenum">
              <a:rPr kumimoji="1" lang="zh-CN" altLang="en-US" smtClean="0"/>
              <a:t>8</a:t>
            </a:fld>
            <a:endParaRPr kumimoji="1" lang="zh-CN" altLang="en-US"/>
          </a:p>
        </p:txBody>
      </p:sp>
    </p:spTree>
    <p:extLst>
      <p:ext uri="{BB962C8B-B14F-4D97-AF65-F5344CB8AC3E}">
        <p14:creationId xmlns:p14="http://schemas.microsoft.com/office/powerpoint/2010/main" val="42685204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To summarize: PCIe bandwidth in GPU clusters is currently underutilized for collective communication, and </a:t>
            </a:r>
            <a:r>
              <a:rPr lang="en-US" altLang="zh-CN" dirty="0" err="1"/>
              <a:t>HyLink</a:t>
            </a:r>
            <a:r>
              <a:rPr lang="en-US" altLang="zh-CN" dirty="0"/>
              <a:t> unlocks it through a two-layer co-design.</a:t>
            </a:r>
          </a:p>
          <a:p>
            <a:endParaRPr lang="en-US" altLang="zh-CN" dirty="0"/>
          </a:p>
          <a:p>
            <a:r>
              <a:rPr lang="en-US" altLang="zh-CN" dirty="0"/>
              <a:t>PCIe CCL model CPU as an active router and reducer to eliminate PCIe redundant traffic.</a:t>
            </a:r>
          </a:p>
          <a:p>
            <a:r>
              <a:rPr lang="en-US" altLang="zh-CN" dirty="0"/>
              <a:t>And Multipath orchestrator aggregate PCIe and Dedicated link to execute collective communication.</a:t>
            </a:r>
          </a:p>
          <a:p>
            <a:endParaRPr lang="en-US" altLang="zh-CN" dirty="0"/>
          </a:p>
          <a:p>
            <a:r>
              <a:rPr lang="en-US" altLang="zh-CN" dirty="0"/>
              <a:t>And there are some directions for Future work:</a:t>
            </a:r>
          </a:p>
          <a:p>
            <a:r>
              <a:rPr lang="en-US" altLang="zh-CN" dirty="0"/>
              <a:t>…</a:t>
            </a:r>
          </a:p>
        </p:txBody>
      </p:sp>
      <p:sp>
        <p:nvSpPr>
          <p:cNvPr id="4" name="灯片编号占位符 3"/>
          <p:cNvSpPr>
            <a:spLocks noGrp="1"/>
          </p:cNvSpPr>
          <p:nvPr>
            <p:ph type="sldNum" sz="quarter" idx="5"/>
          </p:nvPr>
        </p:nvSpPr>
        <p:spPr/>
        <p:txBody>
          <a:bodyPr/>
          <a:lstStyle/>
          <a:p>
            <a:fld id="{D454217C-E29C-4A43-BDD4-C90264B82F03}" type="slidenum">
              <a:rPr kumimoji="1" lang="zh-CN" altLang="en-US" smtClean="0"/>
              <a:t>9</a:t>
            </a:fld>
            <a:endParaRPr kumimoji="1" lang="zh-CN" altLang="en-US"/>
          </a:p>
        </p:txBody>
      </p:sp>
    </p:spTree>
    <p:extLst>
      <p:ext uri="{BB962C8B-B14F-4D97-AF65-F5344CB8AC3E}">
        <p14:creationId xmlns:p14="http://schemas.microsoft.com/office/powerpoint/2010/main" val="1199095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0784FCBD-9C83-F042-BE0D-A6ED74FF5A06}" type="datetime1">
              <a:rPr kumimoji="1" lang="zh-CN" altLang="en-US" smtClean="0"/>
              <a:t>2026/8/5</a:t>
            </a:fld>
            <a:endParaRPr kumimoji="1" lang="zh-CN" altLang="en-US"/>
          </a:p>
        </p:txBody>
      </p:sp>
      <p:sp>
        <p:nvSpPr>
          <p:cNvPr id="5" name="Footer Placeholder 4"/>
          <p:cNvSpPr>
            <a:spLocks noGrp="1"/>
          </p:cNvSpPr>
          <p:nvPr>
            <p:ph type="ftr" sz="quarter" idx="11"/>
          </p:nvPr>
        </p:nvSpPr>
        <p:spPr/>
        <p:txBody>
          <a:bodyPr/>
          <a:lstStyle/>
          <a:p>
            <a:endParaRPr kumimoji="1" lang="zh-CN" altLang="en-US"/>
          </a:p>
        </p:txBody>
      </p:sp>
      <p:sp>
        <p:nvSpPr>
          <p:cNvPr id="6" name="Slide Number Placeholder 5"/>
          <p:cNvSpPr>
            <a:spLocks noGrp="1"/>
          </p:cNvSpPr>
          <p:nvPr>
            <p:ph type="sldNum" sz="quarter" idx="12"/>
          </p:nvPr>
        </p:nvSpPr>
        <p:spPr/>
        <p:txBody>
          <a:bodyPr/>
          <a:lstStyle/>
          <a:p>
            <a:fld id="{46F6BDF6-B4ED-FD4B-B3D3-9E472235FBBA}" type="slidenum">
              <a:rPr kumimoji="1" lang="zh-CN" altLang="en-US" smtClean="0"/>
              <a:t>‹#›</a:t>
            </a:fld>
            <a:endParaRPr kumimoji="1" lang="zh-CN" altLang="en-US"/>
          </a:p>
        </p:txBody>
      </p:sp>
    </p:spTree>
    <p:extLst>
      <p:ext uri="{BB962C8B-B14F-4D97-AF65-F5344CB8AC3E}">
        <p14:creationId xmlns:p14="http://schemas.microsoft.com/office/powerpoint/2010/main" val="17306397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dirty="0"/>
          </a:p>
        </p:txBody>
      </p:sp>
      <p:sp>
        <p:nvSpPr>
          <p:cNvPr id="4" name="Date Placeholder 3"/>
          <p:cNvSpPr>
            <a:spLocks noGrp="1"/>
          </p:cNvSpPr>
          <p:nvPr>
            <p:ph type="dt" sz="half" idx="10"/>
          </p:nvPr>
        </p:nvSpPr>
        <p:spPr/>
        <p:txBody>
          <a:bodyPr/>
          <a:lstStyle/>
          <a:p>
            <a:fld id="{61544A0B-C9EE-5142-8A15-5BAB50703A01}" type="datetime1">
              <a:rPr kumimoji="1" lang="zh-CN" altLang="en-US" smtClean="0"/>
              <a:t>2026/8/5</a:t>
            </a:fld>
            <a:endParaRPr kumimoji="1" lang="zh-CN" altLang="en-US"/>
          </a:p>
        </p:txBody>
      </p:sp>
      <p:sp>
        <p:nvSpPr>
          <p:cNvPr id="5" name="Footer Placeholder 4"/>
          <p:cNvSpPr>
            <a:spLocks noGrp="1"/>
          </p:cNvSpPr>
          <p:nvPr>
            <p:ph type="ftr" sz="quarter" idx="11"/>
          </p:nvPr>
        </p:nvSpPr>
        <p:spPr/>
        <p:txBody>
          <a:bodyPr/>
          <a:lstStyle/>
          <a:p>
            <a:endParaRPr kumimoji="1" lang="zh-CN" altLang="en-US"/>
          </a:p>
        </p:txBody>
      </p:sp>
      <p:sp>
        <p:nvSpPr>
          <p:cNvPr id="6" name="Slide Number Placeholder 5"/>
          <p:cNvSpPr>
            <a:spLocks noGrp="1"/>
          </p:cNvSpPr>
          <p:nvPr>
            <p:ph type="sldNum" sz="quarter" idx="12"/>
          </p:nvPr>
        </p:nvSpPr>
        <p:spPr/>
        <p:txBody>
          <a:bodyPr/>
          <a:lstStyle>
            <a:lvl1pPr>
              <a:defRPr sz="2000"/>
            </a:lvl1pPr>
          </a:lstStyle>
          <a:p>
            <a:fld id="{46F6BDF6-B4ED-FD4B-B3D3-9E472235FBBA}" type="slidenum">
              <a:rPr kumimoji="1" lang="zh-CN" altLang="en-US" smtClean="0"/>
              <a:pPr/>
              <a:t>‹#›</a:t>
            </a:fld>
            <a:endParaRPr kumimoji="1" lang="zh-CN" altLang="en-US"/>
          </a:p>
        </p:txBody>
      </p:sp>
    </p:spTree>
    <p:extLst>
      <p:ext uri="{BB962C8B-B14F-4D97-AF65-F5344CB8AC3E}">
        <p14:creationId xmlns:p14="http://schemas.microsoft.com/office/powerpoint/2010/main" val="21106533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8CA9E0BA-2536-8547-8D04-2E8B3D847863}" type="datetime1">
              <a:rPr kumimoji="1" lang="zh-CN" altLang="en-US" smtClean="0"/>
              <a:t>2026/8/5</a:t>
            </a:fld>
            <a:endParaRPr kumimoji="1" lang="zh-CN" altLang="en-US"/>
          </a:p>
        </p:txBody>
      </p:sp>
      <p:sp>
        <p:nvSpPr>
          <p:cNvPr id="5" name="Footer Placeholder 4"/>
          <p:cNvSpPr>
            <a:spLocks noGrp="1"/>
          </p:cNvSpPr>
          <p:nvPr>
            <p:ph type="ftr" sz="quarter" idx="11"/>
          </p:nvPr>
        </p:nvSpPr>
        <p:spPr/>
        <p:txBody>
          <a:bodyPr/>
          <a:lstStyle/>
          <a:p>
            <a:endParaRPr kumimoji="1" lang="zh-CN" altLang="en-US"/>
          </a:p>
        </p:txBody>
      </p:sp>
      <p:sp>
        <p:nvSpPr>
          <p:cNvPr id="6" name="Slide Number Placeholder 5"/>
          <p:cNvSpPr>
            <a:spLocks noGrp="1"/>
          </p:cNvSpPr>
          <p:nvPr>
            <p:ph type="sldNum" sz="quarter" idx="12"/>
          </p:nvPr>
        </p:nvSpPr>
        <p:spPr/>
        <p:txBody>
          <a:bodyPr/>
          <a:lstStyle/>
          <a:p>
            <a:fld id="{46F6BDF6-B4ED-FD4B-B3D3-9E472235FBBA}" type="slidenum">
              <a:rPr kumimoji="1" lang="zh-CN" altLang="en-US" smtClean="0"/>
              <a:t>‹#›</a:t>
            </a:fld>
            <a:endParaRPr kumimoji="1" lang="zh-CN" altLang="en-US"/>
          </a:p>
        </p:txBody>
      </p:sp>
    </p:spTree>
    <p:extLst>
      <p:ext uri="{BB962C8B-B14F-4D97-AF65-F5344CB8AC3E}">
        <p14:creationId xmlns:p14="http://schemas.microsoft.com/office/powerpoint/2010/main" val="2413953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443109"/>
            <a:ext cx="5181600" cy="4733854"/>
          </a:xfrm>
        </p:spPr>
        <p:txBody>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dirty="0"/>
          </a:p>
        </p:txBody>
      </p:sp>
      <p:sp>
        <p:nvSpPr>
          <p:cNvPr id="4" name="Content Placeholder 3"/>
          <p:cNvSpPr>
            <a:spLocks noGrp="1"/>
          </p:cNvSpPr>
          <p:nvPr>
            <p:ph sz="half" idx="2"/>
          </p:nvPr>
        </p:nvSpPr>
        <p:spPr>
          <a:xfrm>
            <a:off x="6172200" y="1443109"/>
            <a:ext cx="5181600" cy="4733854"/>
          </a:xfrm>
        </p:spPr>
        <p:txBody>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dirty="0"/>
          </a:p>
        </p:txBody>
      </p:sp>
      <p:sp>
        <p:nvSpPr>
          <p:cNvPr id="5" name="Date Placeholder 4"/>
          <p:cNvSpPr>
            <a:spLocks noGrp="1"/>
          </p:cNvSpPr>
          <p:nvPr>
            <p:ph type="dt" sz="half" idx="10"/>
          </p:nvPr>
        </p:nvSpPr>
        <p:spPr/>
        <p:txBody>
          <a:bodyPr/>
          <a:lstStyle/>
          <a:p>
            <a:fld id="{06246A65-AAE2-D647-9CA4-DCFB14F78CD0}" type="datetime1">
              <a:rPr kumimoji="1" lang="zh-CN" altLang="en-US" smtClean="0"/>
              <a:t>2026/8/5</a:t>
            </a:fld>
            <a:endParaRPr kumimoji="1" lang="zh-CN" altLang="en-US"/>
          </a:p>
        </p:txBody>
      </p:sp>
      <p:sp>
        <p:nvSpPr>
          <p:cNvPr id="6" name="Footer Placeholder 5"/>
          <p:cNvSpPr>
            <a:spLocks noGrp="1"/>
          </p:cNvSpPr>
          <p:nvPr>
            <p:ph type="ftr" sz="quarter" idx="11"/>
          </p:nvPr>
        </p:nvSpPr>
        <p:spPr/>
        <p:txBody>
          <a:bodyPr/>
          <a:lstStyle/>
          <a:p>
            <a:endParaRPr kumimoji="1" lang="zh-CN" altLang="en-US"/>
          </a:p>
        </p:txBody>
      </p:sp>
      <p:sp>
        <p:nvSpPr>
          <p:cNvPr id="7" name="Slide Number Placeholder 6"/>
          <p:cNvSpPr>
            <a:spLocks noGrp="1"/>
          </p:cNvSpPr>
          <p:nvPr>
            <p:ph type="sldNum" sz="quarter" idx="12"/>
          </p:nvPr>
        </p:nvSpPr>
        <p:spPr/>
        <p:txBody>
          <a:bodyPr/>
          <a:lstStyle/>
          <a:p>
            <a:fld id="{46F6BDF6-B4ED-FD4B-B3D3-9E472235FBBA}" type="slidenum">
              <a:rPr kumimoji="1" lang="zh-CN" altLang="en-US" smtClean="0"/>
              <a:t>‹#›</a:t>
            </a:fld>
            <a:endParaRPr kumimoji="1" lang="zh-CN" altLang="en-US"/>
          </a:p>
        </p:txBody>
      </p:sp>
    </p:spTree>
    <p:extLst>
      <p:ext uri="{BB962C8B-B14F-4D97-AF65-F5344CB8AC3E}">
        <p14:creationId xmlns:p14="http://schemas.microsoft.com/office/powerpoint/2010/main" val="206326079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4D171B50-F076-A040-9DE2-AC56EDFE8B25}" type="datetime1">
              <a:rPr kumimoji="1" lang="zh-CN" altLang="en-US" smtClean="0"/>
              <a:t>2026/8/5</a:t>
            </a:fld>
            <a:endParaRPr kumimoji="1" lang="zh-CN" altLang="en-US"/>
          </a:p>
        </p:txBody>
      </p:sp>
      <p:sp>
        <p:nvSpPr>
          <p:cNvPr id="8" name="Footer Placeholder 7"/>
          <p:cNvSpPr>
            <a:spLocks noGrp="1"/>
          </p:cNvSpPr>
          <p:nvPr>
            <p:ph type="ftr" sz="quarter" idx="11"/>
          </p:nvPr>
        </p:nvSpPr>
        <p:spPr/>
        <p:txBody>
          <a:bodyPr/>
          <a:lstStyle/>
          <a:p>
            <a:endParaRPr kumimoji="1" lang="zh-CN" altLang="en-US"/>
          </a:p>
        </p:txBody>
      </p:sp>
      <p:sp>
        <p:nvSpPr>
          <p:cNvPr id="9" name="Slide Number Placeholder 8"/>
          <p:cNvSpPr>
            <a:spLocks noGrp="1"/>
          </p:cNvSpPr>
          <p:nvPr>
            <p:ph type="sldNum" sz="quarter" idx="12"/>
          </p:nvPr>
        </p:nvSpPr>
        <p:spPr/>
        <p:txBody>
          <a:bodyPr/>
          <a:lstStyle/>
          <a:p>
            <a:fld id="{46F6BDF6-B4ED-FD4B-B3D3-9E472235FBBA}" type="slidenum">
              <a:rPr kumimoji="1" lang="zh-CN" altLang="en-US" smtClean="0"/>
              <a:t>‹#›</a:t>
            </a:fld>
            <a:endParaRPr kumimoji="1" lang="zh-CN" altLang="en-US"/>
          </a:p>
        </p:txBody>
      </p:sp>
    </p:spTree>
    <p:extLst>
      <p:ext uri="{BB962C8B-B14F-4D97-AF65-F5344CB8AC3E}">
        <p14:creationId xmlns:p14="http://schemas.microsoft.com/office/powerpoint/2010/main" val="4119032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BEEA7E22-05AE-4441-BFAB-ED2E92BA04AE}" type="datetime1">
              <a:rPr kumimoji="1" lang="zh-CN" altLang="en-US" smtClean="0"/>
              <a:t>2026/8/5</a:t>
            </a:fld>
            <a:endParaRPr kumimoji="1" lang="zh-CN" altLang="en-US"/>
          </a:p>
        </p:txBody>
      </p:sp>
      <p:sp>
        <p:nvSpPr>
          <p:cNvPr id="4" name="Footer Placeholder 3"/>
          <p:cNvSpPr>
            <a:spLocks noGrp="1"/>
          </p:cNvSpPr>
          <p:nvPr>
            <p:ph type="ftr" sz="quarter" idx="11"/>
          </p:nvPr>
        </p:nvSpPr>
        <p:spPr/>
        <p:txBody>
          <a:bodyPr/>
          <a:lstStyle/>
          <a:p>
            <a:endParaRPr kumimoji="1" lang="zh-CN" altLang="en-US"/>
          </a:p>
        </p:txBody>
      </p:sp>
      <p:sp>
        <p:nvSpPr>
          <p:cNvPr id="5" name="Slide Number Placeholder 4"/>
          <p:cNvSpPr>
            <a:spLocks noGrp="1"/>
          </p:cNvSpPr>
          <p:nvPr>
            <p:ph type="sldNum" sz="quarter" idx="12"/>
          </p:nvPr>
        </p:nvSpPr>
        <p:spPr/>
        <p:txBody>
          <a:bodyPr/>
          <a:lstStyle/>
          <a:p>
            <a:fld id="{46F6BDF6-B4ED-FD4B-B3D3-9E472235FBBA}" type="slidenum">
              <a:rPr kumimoji="1" lang="zh-CN" altLang="en-US" smtClean="0"/>
              <a:t>‹#›</a:t>
            </a:fld>
            <a:endParaRPr kumimoji="1" lang="zh-CN" altLang="en-US"/>
          </a:p>
        </p:txBody>
      </p:sp>
    </p:spTree>
    <p:extLst>
      <p:ext uri="{BB962C8B-B14F-4D97-AF65-F5344CB8AC3E}">
        <p14:creationId xmlns:p14="http://schemas.microsoft.com/office/powerpoint/2010/main" val="2967400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3AE1D8-11AE-724E-8112-070C2C54B2BB}" type="datetime1">
              <a:rPr kumimoji="1" lang="zh-CN" altLang="en-US" smtClean="0"/>
              <a:t>2026/8/5</a:t>
            </a:fld>
            <a:endParaRPr kumimoji="1" lang="zh-CN" altLang="en-US"/>
          </a:p>
        </p:txBody>
      </p:sp>
      <p:sp>
        <p:nvSpPr>
          <p:cNvPr id="3" name="Footer Placeholder 2"/>
          <p:cNvSpPr>
            <a:spLocks noGrp="1"/>
          </p:cNvSpPr>
          <p:nvPr>
            <p:ph type="ftr" sz="quarter" idx="11"/>
          </p:nvPr>
        </p:nvSpPr>
        <p:spPr/>
        <p:txBody>
          <a:bodyPr/>
          <a:lstStyle/>
          <a:p>
            <a:endParaRPr kumimoji="1" lang="zh-CN" altLang="en-US"/>
          </a:p>
        </p:txBody>
      </p:sp>
      <p:sp>
        <p:nvSpPr>
          <p:cNvPr id="4" name="Slide Number Placeholder 3"/>
          <p:cNvSpPr>
            <a:spLocks noGrp="1"/>
          </p:cNvSpPr>
          <p:nvPr>
            <p:ph type="sldNum" sz="quarter" idx="12"/>
          </p:nvPr>
        </p:nvSpPr>
        <p:spPr/>
        <p:txBody>
          <a:bodyPr/>
          <a:lstStyle/>
          <a:p>
            <a:fld id="{46F6BDF6-B4ED-FD4B-B3D3-9E472235FBBA}" type="slidenum">
              <a:rPr kumimoji="1" lang="zh-CN" altLang="en-US" smtClean="0"/>
              <a:t>‹#›</a:t>
            </a:fld>
            <a:endParaRPr kumimoji="1" lang="zh-CN" altLang="en-US"/>
          </a:p>
        </p:txBody>
      </p:sp>
    </p:spTree>
    <p:extLst>
      <p:ext uri="{BB962C8B-B14F-4D97-AF65-F5344CB8AC3E}">
        <p14:creationId xmlns:p14="http://schemas.microsoft.com/office/powerpoint/2010/main" val="15893500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898596"/>
          </a:xfrm>
          <a:prstGeom prst="rect">
            <a:avLst/>
          </a:prstGeom>
        </p:spPr>
        <p:txBody>
          <a:bodyPr vert="horz" lIns="91440" tIns="45720" rIns="91440" bIns="45720" rtlCol="0" anchor="ctr">
            <a:normAutofit/>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838200" y="1428108"/>
            <a:ext cx="10515600" cy="4748855"/>
          </a:xfrm>
          <a:prstGeom prst="rect">
            <a:avLst/>
          </a:prstGeom>
        </p:spPr>
        <p:txBody>
          <a:bodyPr vert="horz" lIns="91440" tIns="45720" rIns="91440" bIns="45720" rtlCol="0">
            <a:normAutofit/>
          </a:bodyPr>
          <a:lstStyle/>
          <a:p>
            <a:pPr lvl="0"/>
            <a:r>
              <a:rPr lang="zh-CN" altLang="en-US" dirty="0"/>
              <a:t>单击此处编辑母版文本样式</a:t>
            </a:r>
          </a:p>
          <a:p>
            <a:pPr lvl="1"/>
            <a:r>
              <a:rPr lang="zh-CN" altLang="en-US" dirty="0"/>
              <a:t>二级</a:t>
            </a:r>
          </a:p>
          <a:p>
            <a:pPr lvl="2"/>
            <a:r>
              <a:rPr lang="zh-CN" altLang="en-US" dirty="0"/>
              <a:t>三级</a:t>
            </a:r>
          </a:p>
          <a:p>
            <a:pPr lvl="3"/>
            <a:r>
              <a:rPr lang="zh-CN" altLang="en-US" dirty="0"/>
              <a:t>四级</a:t>
            </a:r>
          </a:p>
          <a:p>
            <a:pPr lvl="4"/>
            <a:r>
              <a:rPr lang="zh-CN" altLang="en-US" dirty="0"/>
              <a:t>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D11356-42EF-3A4F-A318-52795C182610}" type="datetime1">
              <a:rPr kumimoji="1" lang="zh-CN" altLang="en-US" smtClean="0"/>
              <a:t>2026/8/5</a:t>
            </a:fld>
            <a:endParaRPr kumimoji="1" lang="zh-CN" altLang="en-US"/>
          </a:p>
        </p:txBody>
      </p:sp>
      <p:sp>
        <p:nvSpPr>
          <p:cNvPr id="5" name="Footer Placeholder 4"/>
          <p:cNvSpPr>
            <a:spLocks noGrp="1"/>
          </p:cNvSpPr>
          <p:nvPr>
            <p:ph type="ftr" sz="quarter" idx="3"/>
          </p:nvPr>
        </p:nvSpPr>
        <p:spPr>
          <a:xfrm>
            <a:off x="3744097" y="6356350"/>
            <a:ext cx="7609702" cy="365125"/>
          </a:xfrm>
          <a:prstGeom prst="rect">
            <a:avLst/>
          </a:prstGeom>
        </p:spPr>
        <p:txBody>
          <a:bodyPr vert="horz" lIns="91440" tIns="45720" rIns="91440" bIns="45720" rtlCol="0" anchor="ctr"/>
          <a:lstStyle>
            <a:lvl1pPr algn="r">
              <a:defRPr sz="1200">
                <a:solidFill>
                  <a:schemeClr val="tx1">
                    <a:tint val="75000"/>
                  </a:schemeClr>
                </a:solidFill>
              </a:defRPr>
            </a:lvl1pPr>
          </a:lstStyle>
          <a:p>
            <a:endParaRPr kumimoji="1" lang="zh-CN" altLang="en-US" dirty="0"/>
          </a:p>
        </p:txBody>
      </p:sp>
      <p:sp>
        <p:nvSpPr>
          <p:cNvPr id="6" name="Slide Number Placeholder 5"/>
          <p:cNvSpPr>
            <a:spLocks noGrp="1"/>
          </p:cNvSpPr>
          <p:nvPr>
            <p:ph type="sldNum" sz="quarter" idx="4"/>
          </p:nvPr>
        </p:nvSpPr>
        <p:spPr>
          <a:xfrm>
            <a:off x="11353800" y="1"/>
            <a:ext cx="838200" cy="365125"/>
          </a:xfrm>
          <a:prstGeom prst="rect">
            <a:avLst/>
          </a:prstGeom>
          <a:solidFill>
            <a:schemeClr val="accent5"/>
          </a:solidFill>
          <a:ln>
            <a:solidFill>
              <a:schemeClr val="accent5"/>
            </a:solidFill>
          </a:ln>
        </p:spPr>
        <p:txBody>
          <a:bodyPr vert="horz" lIns="91440" tIns="45720" rIns="91440" bIns="45720" rtlCol="0" anchor="ctr"/>
          <a:lstStyle>
            <a:lvl1pPr algn="r">
              <a:defRPr sz="2000" b="1">
                <a:solidFill>
                  <a:schemeClr val="bg1"/>
                </a:solidFill>
              </a:defRPr>
            </a:lvl1pPr>
          </a:lstStyle>
          <a:p>
            <a:fld id="{46F6BDF6-B4ED-FD4B-B3D3-9E472235FBBA}" type="slidenum">
              <a:rPr kumimoji="1" lang="zh-CN" altLang="en-US" smtClean="0"/>
              <a:pPr/>
              <a:t>‹#›</a:t>
            </a:fld>
            <a:endParaRPr kumimoji="1" lang="zh-CN" altLang="en-US" dirty="0"/>
          </a:p>
        </p:txBody>
      </p:sp>
      <p:sp>
        <p:nvSpPr>
          <p:cNvPr id="9" name="矩形 8">
            <a:extLst>
              <a:ext uri="{FF2B5EF4-FFF2-40B4-BE49-F238E27FC236}">
                <a16:creationId xmlns:a16="http://schemas.microsoft.com/office/drawing/2014/main" id="{74EFB05D-1222-1174-062D-175EE4F1FFB1}"/>
              </a:ext>
            </a:extLst>
          </p:cNvPr>
          <p:cNvSpPr/>
          <p:nvPr userDrawn="1"/>
        </p:nvSpPr>
        <p:spPr>
          <a:xfrm>
            <a:off x="514351" y="457273"/>
            <a:ext cx="146050" cy="714302"/>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zh-CN" altLang="en-US" sz="4400" dirty="0"/>
          </a:p>
        </p:txBody>
      </p:sp>
    </p:spTree>
    <p:extLst>
      <p:ext uri="{BB962C8B-B14F-4D97-AF65-F5344CB8AC3E}">
        <p14:creationId xmlns:p14="http://schemas.microsoft.com/office/powerpoint/2010/main" val="1442371792"/>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Lst>
  <p:hf hdr="0" ftr="0" dt="0"/>
  <p:txStyles>
    <p:titleStyle>
      <a:lvl1pPr algn="l" defTabSz="914400" rtl="0" eaLnBrk="1" latinLnBrk="0" hangingPunct="1">
        <a:lnSpc>
          <a:spcPct val="100000"/>
        </a:lnSpc>
        <a:spcBef>
          <a:spcPct val="0"/>
        </a:spcBef>
        <a:buNone/>
        <a:defRPr sz="4400" b="1" kern="1200">
          <a:solidFill>
            <a:schemeClr val="accent5"/>
          </a:solidFill>
          <a:latin typeface="+mj-lt"/>
          <a:ea typeface="+mj-ea"/>
          <a:cs typeface="+mj-cs"/>
        </a:defRPr>
      </a:lvl1pPr>
    </p:titleStyle>
    <p:bodyStyle>
      <a:lvl1pPr marL="228600" indent="-228600" algn="l" defTabSz="914400" rtl="0" eaLnBrk="1" latinLnBrk="0" hangingPunct="1">
        <a:lnSpc>
          <a:spcPct val="100000"/>
        </a:lnSpc>
        <a:spcBef>
          <a:spcPts val="600"/>
        </a:spcBef>
        <a:buClr>
          <a:schemeClr val="accent5"/>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400"/>
        </a:spcBef>
        <a:buClr>
          <a:schemeClr val="accent5"/>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400"/>
        </a:spcBef>
        <a:buClr>
          <a:schemeClr val="accent5"/>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00000"/>
        </a:lnSpc>
        <a:spcBef>
          <a:spcPts val="400"/>
        </a:spcBef>
        <a:buClr>
          <a:schemeClr val="accent5"/>
        </a:buClr>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100000"/>
        </a:lnSpc>
        <a:spcBef>
          <a:spcPts val="400"/>
        </a:spcBef>
        <a:buClr>
          <a:schemeClr val="accent5"/>
        </a:buClr>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mailto:liuyuezheng@buaa.edu.cn"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0.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677BF56-06FB-2422-081A-368FC444F293}"/>
              </a:ext>
            </a:extLst>
          </p:cNvPr>
          <p:cNvSpPr>
            <a:spLocks noGrp="1"/>
          </p:cNvSpPr>
          <p:nvPr>
            <p:ph type="ctrTitle"/>
          </p:nvPr>
        </p:nvSpPr>
        <p:spPr>
          <a:xfrm>
            <a:off x="910014" y="1364729"/>
            <a:ext cx="10388600" cy="2387600"/>
          </a:xfrm>
        </p:spPr>
        <p:txBody>
          <a:bodyPr>
            <a:noAutofit/>
          </a:bodyPr>
          <a:lstStyle/>
          <a:p>
            <a:r>
              <a:rPr lang="en" altLang="zh-CN" sz="5400" dirty="0"/>
              <a:t>HyLink</a:t>
            </a:r>
            <a:br>
              <a:rPr lang="en" altLang="zh-CN" sz="4800" dirty="0"/>
            </a:br>
            <a:r>
              <a:rPr lang="en" altLang="zh-CN" sz="4000" dirty="0">
                <a:solidFill>
                  <a:schemeClr val="tx1"/>
                </a:solidFill>
              </a:rPr>
              <a:t>Harnessing PCIe and Dedicated Interconnects for Efficient Collective Communication</a:t>
            </a:r>
            <a:endParaRPr kumimoji="1" lang="zh-CN" altLang="en-US" sz="4800" dirty="0">
              <a:solidFill>
                <a:schemeClr val="tx1"/>
              </a:solidFill>
            </a:endParaRPr>
          </a:p>
        </p:txBody>
      </p:sp>
      <p:sp>
        <p:nvSpPr>
          <p:cNvPr id="3" name="副标题 2">
            <a:extLst>
              <a:ext uri="{FF2B5EF4-FFF2-40B4-BE49-F238E27FC236}">
                <a16:creationId xmlns:a16="http://schemas.microsoft.com/office/drawing/2014/main" id="{8E07493D-DF4A-924B-EC3A-53EFC5EB0FB0}"/>
              </a:ext>
            </a:extLst>
          </p:cNvPr>
          <p:cNvSpPr>
            <a:spLocks noGrp="1"/>
          </p:cNvSpPr>
          <p:nvPr>
            <p:ph type="subTitle" idx="1"/>
          </p:nvPr>
        </p:nvSpPr>
        <p:spPr>
          <a:xfrm>
            <a:off x="732214" y="3838166"/>
            <a:ext cx="10744200" cy="1097280"/>
          </a:xfrm>
        </p:spPr>
        <p:txBody>
          <a:bodyPr>
            <a:normAutofit/>
          </a:bodyPr>
          <a:lstStyle/>
          <a:p>
            <a:pPr>
              <a:lnSpc>
                <a:spcPct val="120000"/>
              </a:lnSpc>
              <a:spcBef>
                <a:spcPts val="0"/>
              </a:spcBef>
            </a:pPr>
            <a:r>
              <a:rPr lang="en-US" altLang="zh-CN" dirty="0"/>
              <a:t>Yuezheng Liu, Menghao Zhang, Xuebin Song, Juner Shen, Chunming Hu, Xudong Liu</a:t>
            </a:r>
          </a:p>
          <a:p>
            <a:pPr>
              <a:lnSpc>
                <a:spcPct val="120000"/>
              </a:lnSpc>
              <a:spcBef>
                <a:spcPts val="0"/>
              </a:spcBef>
            </a:pPr>
            <a:r>
              <a:rPr lang="en-US" altLang="zh-CN" sz="2000" i="1" dirty="0">
                <a:solidFill>
                  <a:schemeClr val="tx1">
                    <a:lumMod val="50000"/>
                    <a:lumOff val="50000"/>
                  </a:schemeClr>
                </a:solidFill>
              </a:rPr>
              <a:t>Beihang University</a:t>
            </a:r>
          </a:p>
        </p:txBody>
      </p:sp>
      <p:pic>
        <p:nvPicPr>
          <p:cNvPr id="6" name="图片 5">
            <a:extLst>
              <a:ext uri="{FF2B5EF4-FFF2-40B4-BE49-F238E27FC236}">
                <a16:creationId xmlns:a16="http://schemas.microsoft.com/office/drawing/2014/main" id="{2B60C867-D268-0271-F6EF-2F1C5862A706}"/>
              </a:ext>
            </a:extLst>
          </p:cNvPr>
          <p:cNvPicPr>
            <a:picLocks noChangeAspect="1"/>
          </p:cNvPicPr>
          <p:nvPr/>
        </p:nvPicPr>
        <p:blipFill>
          <a:blip r:embed="rId3"/>
          <a:srcRect/>
          <a:stretch/>
        </p:blipFill>
        <p:spPr>
          <a:xfrm>
            <a:off x="2178543" y="5120043"/>
            <a:ext cx="3567540" cy="816103"/>
          </a:xfrm>
          <a:prstGeom prst="rect">
            <a:avLst/>
          </a:prstGeom>
        </p:spPr>
      </p:pic>
      <p:sp>
        <p:nvSpPr>
          <p:cNvPr id="7" name="文本框 6">
            <a:extLst>
              <a:ext uri="{FF2B5EF4-FFF2-40B4-BE49-F238E27FC236}">
                <a16:creationId xmlns:a16="http://schemas.microsoft.com/office/drawing/2014/main" id="{CB3DF1B2-1D86-4FAD-BCDF-163F2023C218}"/>
              </a:ext>
            </a:extLst>
          </p:cNvPr>
          <p:cNvSpPr txBox="1"/>
          <p:nvPr/>
        </p:nvSpPr>
        <p:spPr>
          <a:xfrm>
            <a:off x="3048674" y="3246357"/>
            <a:ext cx="6097348" cy="369332"/>
          </a:xfrm>
          <a:prstGeom prst="rect">
            <a:avLst/>
          </a:prstGeom>
          <a:noFill/>
        </p:spPr>
        <p:txBody>
          <a:bodyPr wrap="square">
            <a:spAutoFit/>
          </a:bodyPr>
          <a:lstStyle/>
          <a:p>
            <a:endParaRPr lang="zh-CN" altLang="en-US" dirty="0"/>
          </a:p>
        </p:txBody>
      </p:sp>
      <p:pic>
        <p:nvPicPr>
          <p:cNvPr id="9" name="图片 8">
            <a:extLst>
              <a:ext uri="{FF2B5EF4-FFF2-40B4-BE49-F238E27FC236}">
                <a16:creationId xmlns:a16="http://schemas.microsoft.com/office/drawing/2014/main" id="{6FAEB185-1D26-8613-2426-A5565C0DB07C}"/>
              </a:ext>
            </a:extLst>
          </p:cNvPr>
          <p:cNvPicPr>
            <a:picLocks noChangeAspect="1"/>
          </p:cNvPicPr>
          <p:nvPr/>
        </p:nvPicPr>
        <p:blipFill>
          <a:blip r:embed="rId4"/>
          <a:stretch>
            <a:fillRect/>
          </a:stretch>
        </p:blipFill>
        <p:spPr>
          <a:xfrm>
            <a:off x="7873824" y="4561306"/>
            <a:ext cx="1933575" cy="1933575"/>
          </a:xfrm>
          <a:prstGeom prst="rect">
            <a:avLst/>
          </a:prstGeom>
        </p:spPr>
      </p:pic>
      <p:sp>
        <p:nvSpPr>
          <p:cNvPr id="11" name="Rectangle 2">
            <a:extLst>
              <a:ext uri="{FF2B5EF4-FFF2-40B4-BE49-F238E27FC236}">
                <a16:creationId xmlns:a16="http://schemas.microsoft.com/office/drawing/2014/main" id="{CBD2B54E-8549-7BBF-1546-3BA30669FEA0}"/>
              </a:ext>
            </a:extLst>
          </p:cNvPr>
          <p:cNvSpPr/>
          <p:nvPr/>
        </p:nvSpPr>
        <p:spPr>
          <a:xfrm>
            <a:off x="0" y="-1"/>
            <a:ext cx="12191695" cy="475539"/>
          </a:xfrm>
          <a:prstGeom prst="rect">
            <a:avLst/>
          </a:prstGeom>
          <a:solidFill>
            <a:srgbClr val="005BA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4">
            <a:extLst>
              <a:ext uri="{FF2B5EF4-FFF2-40B4-BE49-F238E27FC236}">
                <a16:creationId xmlns:a16="http://schemas.microsoft.com/office/drawing/2014/main" id="{0F329702-BEE6-5F45-5DE9-312D56ACB4A1}"/>
              </a:ext>
            </a:extLst>
          </p:cNvPr>
          <p:cNvSpPr/>
          <p:nvPr/>
        </p:nvSpPr>
        <p:spPr>
          <a:xfrm>
            <a:off x="0" y="6661157"/>
            <a:ext cx="12191695" cy="196843"/>
          </a:xfrm>
          <a:prstGeom prst="rect">
            <a:avLst/>
          </a:prstGeom>
          <a:solidFill>
            <a:srgbClr val="005BA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8172293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78724-C920-7716-3F1A-764B0E68DECB}"/>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28299C51-E82F-B561-BCC8-AF6F4FAC0903}"/>
              </a:ext>
            </a:extLst>
          </p:cNvPr>
          <p:cNvSpPr>
            <a:spLocks noGrp="1"/>
          </p:cNvSpPr>
          <p:nvPr>
            <p:ph type="ctrTitle"/>
          </p:nvPr>
        </p:nvSpPr>
        <p:spPr>
          <a:xfrm>
            <a:off x="1524000" y="949997"/>
            <a:ext cx="9144000" cy="2387600"/>
          </a:xfrm>
        </p:spPr>
        <p:txBody>
          <a:bodyPr>
            <a:noAutofit/>
          </a:bodyPr>
          <a:lstStyle/>
          <a:p>
            <a:pPr>
              <a:spcAft>
                <a:spcPts val="1200"/>
              </a:spcAft>
            </a:pPr>
            <a:r>
              <a:rPr kumimoji="1" lang="en" altLang="zh-CN" sz="4400" dirty="0">
                <a:solidFill>
                  <a:schemeClr val="tx1"/>
                </a:solidFill>
              </a:rPr>
              <a:t>Thank You!</a:t>
            </a:r>
            <a:br>
              <a:rPr kumimoji="1" lang="en" altLang="zh-CN" sz="2800" cap="small" dirty="0"/>
            </a:br>
            <a:r>
              <a:rPr kumimoji="1" lang="en" altLang="zh-CN" sz="2000" cap="small" dirty="0"/>
              <a:t> </a:t>
            </a:r>
            <a:br>
              <a:rPr kumimoji="1" lang="en" altLang="zh-CN" sz="2800" cap="small" dirty="0"/>
            </a:br>
            <a:r>
              <a:rPr lang="en" altLang="zh-CN" sz="4400" dirty="0"/>
              <a:t>HyLink</a:t>
            </a:r>
            <a:br>
              <a:rPr lang="en" altLang="zh-CN" sz="4000" dirty="0"/>
            </a:br>
            <a:r>
              <a:rPr lang="en" altLang="zh-CN" sz="3200" dirty="0">
                <a:solidFill>
                  <a:schemeClr val="tx1"/>
                </a:solidFill>
              </a:rPr>
              <a:t>Harnessing PCIe and Dedicated Interconnects for Efficient Collective Communication</a:t>
            </a:r>
            <a:endParaRPr kumimoji="1" lang="zh-CN" altLang="en-US" sz="2800" dirty="0">
              <a:solidFill>
                <a:schemeClr val="tx1"/>
              </a:solidFill>
            </a:endParaRPr>
          </a:p>
        </p:txBody>
      </p:sp>
      <p:sp>
        <p:nvSpPr>
          <p:cNvPr id="3" name="副标题 2">
            <a:extLst>
              <a:ext uri="{FF2B5EF4-FFF2-40B4-BE49-F238E27FC236}">
                <a16:creationId xmlns:a16="http://schemas.microsoft.com/office/drawing/2014/main" id="{5AAD2221-DB13-030D-9C71-127A92ED92E8}"/>
              </a:ext>
            </a:extLst>
          </p:cNvPr>
          <p:cNvSpPr>
            <a:spLocks noGrp="1"/>
          </p:cNvSpPr>
          <p:nvPr>
            <p:ph type="subTitle" idx="1"/>
          </p:nvPr>
        </p:nvSpPr>
        <p:spPr>
          <a:xfrm>
            <a:off x="1382486" y="3520180"/>
            <a:ext cx="9427028" cy="2133599"/>
          </a:xfrm>
        </p:spPr>
        <p:txBody>
          <a:bodyPr/>
          <a:lstStyle/>
          <a:p>
            <a:pPr>
              <a:spcAft>
                <a:spcPts val="1200"/>
              </a:spcAft>
            </a:pPr>
            <a:r>
              <a:rPr kumimoji="1" lang="en-US" altLang="zh-CN" dirty="0"/>
              <a:t>Source Code</a:t>
            </a:r>
            <a:r>
              <a:rPr kumimoji="1" lang="en" altLang="zh-CN" dirty="0"/>
              <a:t>:</a:t>
            </a:r>
            <a:br>
              <a:rPr kumimoji="1" lang="en" altLang="zh-CN" dirty="0"/>
            </a:br>
            <a:r>
              <a:rPr lang="en-US" altLang="zh-CN" dirty="0"/>
              <a:t>https://github.com/Networked-System-and-Security-Group/HyLink</a:t>
            </a:r>
            <a:endParaRPr kumimoji="1" lang="en" altLang="zh-CN" dirty="0"/>
          </a:p>
        </p:txBody>
      </p:sp>
      <p:sp>
        <p:nvSpPr>
          <p:cNvPr id="9" name="文本框 8">
            <a:extLst>
              <a:ext uri="{FF2B5EF4-FFF2-40B4-BE49-F238E27FC236}">
                <a16:creationId xmlns:a16="http://schemas.microsoft.com/office/drawing/2014/main" id="{C72E27BB-B95A-F9E6-25F9-17FE4B570DB3}"/>
              </a:ext>
            </a:extLst>
          </p:cNvPr>
          <p:cNvSpPr txBox="1"/>
          <p:nvPr/>
        </p:nvSpPr>
        <p:spPr>
          <a:xfrm>
            <a:off x="1524000" y="4755010"/>
            <a:ext cx="4968319" cy="1646605"/>
          </a:xfrm>
          <a:prstGeom prst="rect">
            <a:avLst/>
          </a:prstGeom>
          <a:noFill/>
        </p:spPr>
        <p:txBody>
          <a:bodyPr wrap="square">
            <a:spAutoFit/>
          </a:bodyPr>
          <a:lstStyle/>
          <a:p>
            <a:pPr>
              <a:spcAft>
                <a:spcPts val="600"/>
              </a:spcAft>
            </a:pPr>
            <a:r>
              <a:rPr kumimoji="1" lang="en" altLang="zh-CN" sz="2400" b="0" i="0" u="none" strike="noStrike" kern="1200" cap="none" spc="0" normalizeH="0" baseline="0" noProof="0" dirty="0">
                <a:ln>
                  <a:noFill/>
                </a:ln>
                <a:solidFill>
                  <a:srgbClr val="000000"/>
                </a:solidFill>
                <a:effectLst/>
                <a:uLnTx/>
                <a:uFillTx/>
                <a:latin typeface="Calibri" panose="020F0502020204030204"/>
                <a:ea typeface="宋体" panose="02010600030101010101" pitchFamily="2" charset="-122"/>
                <a:cs typeface="+mn-cs"/>
              </a:rPr>
              <a:t>Contact me: </a:t>
            </a:r>
          </a:p>
          <a:p>
            <a:pPr>
              <a:spcAft>
                <a:spcPts val="600"/>
              </a:spcAft>
            </a:pPr>
            <a:r>
              <a:rPr kumimoji="1" lang="en-US" altLang="zh-CN" sz="2400" b="1" i="0" u="none" strike="noStrike" kern="1200" cap="none" spc="0" normalizeH="0" baseline="0" noProof="0" dirty="0" err="1">
                <a:ln>
                  <a:noFill/>
                </a:ln>
                <a:solidFill>
                  <a:srgbClr val="000000"/>
                </a:solidFill>
                <a:effectLst/>
                <a:uLnTx/>
                <a:uFillTx/>
                <a:latin typeface="Calibri" panose="020F0502020204030204"/>
                <a:ea typeface="宋体" panose="02010600030101010101" pitchFamily="2" charset="-122"/>
                <a:cs typeface="+mn-cs"/>
              </a:rPr>
              <a:t>Yuezheng</a:t>
            </a:r>
            <a:r>
              <a:rPr kumimoji="1" lang="en-US" altLang="zh-CN" sz="2400" b="1" i="0" u="none" strike="noStrike" kern="1200" cap="none" spc="0" normalizeH="0" baseline="0" noProof="0" dirty="0">
                <a:ln>
                  <a:noFill/>
                </a:ln>
                <a:solidFill>
                  <a:srgbClr val="000000"/>
                </a:solidFill>
                <a:effectLst/>
                <a:uLnTx/>
                <a:uFillTx/>
                <a:latin typeface="Calibri" panose="020F0502020204030204"/>
                <a:ea typeface="宋体" panose="02010600030101010101" pitchFamily="2" charset="-122"/>
                <a:cs typeface="+mn-cs"/>
              </a:rPr>
              <a:t> Liu </a:t>
            </a:r>
            <a:r>
              <a:rPr kumimoji="1" lang="en" altLang="zh-CN" sz="2400" b="0" i="0" u="none" strike="noStrike" kern="1200" cap="none" spc="0" normalizeH="0" baseline="0" noProof="0" dirty="0">
                <a:ln>
                  <a:noFill/>
                </a:ln>
                <a:solidFill>
                  <a:srgbClr val="000000"/>
                </a:solidFill>
                <a:effectLst/>
                <a:uLnTx/>
                <a:uFillTx/>
                <a:latin typeface="Calibri" panose="020F0502020204030204"/>
                <a:ea typeface="宋体" panose="02010600030101010101" pitchFamily="2" charset="-122"/>
                <a:cs typeface="+mn-cs"/>
              </a:rPr>
              <a:t>(he/him)</a:t>
            </a:r>
            <a:br>
              <a:rPr kumimoji="1" lang="en" altLang="zh-CN" sz="2400" b="0" i="0" u="none" strike="noStrike" kern="1200" cap="none" spc="0" normalizeH="0" baseline="0" noProof="0" dirty="0">
                <a:ln>
                  <a:noFill/>
                </a:ln>
                <a:solidFill>
                  <a:srgbClr val="000000"/>
                </a:solidFill>
                <a:effectLst/>
                <a:uLnTx/>
                <a:uFillTx/>
                <a:latin typeface="Calibri" panose="020F0502020204030204"/>
                <a:ea typeface="宋体" panose="02010600030101010101" pitchFamily="2" charset="-122"/>
                <a:cs typeface="+mn-cs"/>
              </a:rPr>
            </a:br>
            <a:r>
              <a:rPr kumimoji="1" lang="en-US" altLang="zh-CN" sz="2400" dirty="0">
                <a:solidFill>
                  <a:srgbClr val="000000"/>
                </a:solidFill>
                <a:latin typeface="Calibri" panose="020F0502020204030204"/>
                <a:ea typeface="宋体" panose="02010600030101010101" pitchFamily="2" charset="-122"/>
              </a:rPr>
              <a:t>Master’s </a:t>
            </a:r>
            <a:r>
              <a:rPr kumimoji="1" lang="en" altLang="zh-CN" sz="2400" dirty="0">
                <a:solidFill>
                  <a:srgbClr val="000000"/>
                </a:solidFill>
                <a:latin typeface="Calibri" panose="020F0502020204030204"/>
                <a:ea typeface="宋体" panose="02010600030101010101" pitchFamily="2" charset="-122"/>
              </a:rPr>
              <a:t>Student, Beihang University</a:t>
            </a:r>
            <a:br>
              <a:rPr kumimoji="1" lang="en" altLang="zh-CN" sz="2400" dirty="0">
                <a:solidFill>
                  <a:srgbClr val="000000"/>
                </a:solidFill>
                <a:latin typeface="Calibri" panose="020F0502020204030204"/>
                <a:ea typeface="宋体" panose="02010600030101010101" pitchFamily="2" charset="-122"/>
              </a:rPr>
            </a:br>
            <a:r>
              <a:rPr kumimoji="1" lang="en-US" altLang="zh-CN" sz="2400" b="0" i="0" u="none" strike="noStrike" kern="1200" cap="none" spc="0" normalizeH="0" baseline="0" noProof="0" dirty="0">
                <a:ln>
                  <a:noFill/>
                </a:ln>
                <a:solidFill>
                  <a:srgbClr val="000000"/>
                </a:solidFill>
                <a:effectLst/>
                <a:uLnTx/>
                <a:uFillTx/>
                <a:latin typeface="Calibri" panose="020F0502020204030204"/>
                <a:ea typeface="宋体" panose="02010600030101010101" pitchFamily="2" charset="-122"/>
                <a:cs typeface="+mn-cs"/>
                <a:hlinkClick r:id="rId3"/>
              </a:rPr>
              <a:t>liuyuezheng@buaa.edu.cn</a:t>
            </a:r>
            <a:endParaRPr kumimoji="1" lang="en" altLang="zh-CN" sz="2400" b="0" i="0" u="none" strike="noStrike" kern="1200" cap="none" spc="0" normalizeH="0" baseline="0" noProof="0" dirty="0">
              <a:ln>
                <a:noFill/>
              </a:ln>
              <a:solidFill>
                <a:srgbClr val="000000"/>
              </a:solidFill>
              <a:effectLst/>
              <a:uLnTx/>
              <a:uFillTx/>
              <a:latin typeface="Calibri" panose="020F0502020204030204"/>
              <a:ea typeface="宋体" panose="02010600030101010101" pitchFamily="2" charset="-122"/>
              <a:cs typeface="+mn-cs"/>
            </a:endParaRPr>
          </a:p>
        </p:txBody>
      </p:sp>
      <p:pic>
        <p:nvPicPr>
          <p:cNvPr id="7" name="图片 6">
            <a:extLst>
              <a:ext uri="{FF2B5EF4-FFF2-40B4-BE49-F238E27FC236}">
                <a16:creationId xmlns:a16="http://schemas.microsoft.com/office/drawing/2014/main" id="{1E2D9F0D-C42F-A983-A107-A56EE27FB8AB}"/>
              </a:ext>
            </a:extLst>
          </p:cNvPr>
          <p:cNvPicPr>
            <a:picLocks noChangeAspect="1"/>
          </p:cNvPicPr>
          <p:nvPr/>
        </p:nvPicPr>
        <p:blipFill>
          <a:blip r:embed="rId4"/>
          <a:stretch>
            <a:fillRect/>
          </a:stretch>
        </p:blipFill>
        <p:spPr>
          <a:xfrm>
            <a:off x="8310794" y="4586979"/>
            <a:ext cx="1933575" cy="1933575"/>
          </a:xfrm>
          <a:prstGeom prst="rect">
            <a:avLst/>
          </a:prstGeom>
        </p:spPr>
      </p:pic>
    </p:spTree>
    <p:extLst>
      <p:ext uri="{BB962C8B-B14F-4D97-AF65-F5344CB8AC3E}">
        <p14:creationId xmlns:p14="http://schemas.microsoft.com/office/powerpoint/2010/main" val="2942751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AD589E1-E16E-92C8-6786-5F71C83E6990}"/>
              </a:ext>
            </a:extLst>
          </p:cNvPr>
          <p:cNvSpPr>
            <a:spLocks noGrp="1"/>
          </p:cNvSpPr>
          <p:nvPr>
            <p:ph type="title"/>
          </p:nvPr>
        </p:nvSpPr>
        <p:spPr/>
        <p:txBody>
          <a:bodyPr/>
          <a:lstStyle/>
          <a:p>
            <a:r>
              <a:rPr kumimoji="1" lang="en-US" altLang="zh-CN" dirty="0"/>
              <a:t>Things You May Concern…</a:t>
            </a:r>
            <a:endParaRPr kumimoji="1" lang="zh-CN" altLang="en-US" dirty="0"/>
          </a:p>
        </p:txBody>
      </p:sp>
      <p:sp>
        <p:nvSpPr>
          <p:cNvPr id="3" name="内容占位符 2">
            <a:extLst>
              <a:ext uri="{FF2B5EF4-FFF2-40B4-BE49-F238E27FC236}">
                <a16:creationId xmlns:a16="http://schemas.microsoft.com/office/drawing/2014/main" id="{493B9E42-25F4-2B12-B157-E8D69A650FA5}"/>
              </a:ext>
            </a:extLst>
          </p:cNvPr>
          <p:cNvSpPr>
            <a:spLocks noGrp="1"/>
          </p:cNvSpPr>
          <p:nvPr>
            <p:ph idx="1"/>
          </p:nvPr>
        </p:nvSpPr>
        <p:spPr>
          <a:xfrm>
            <a:off x="725586" y="1557581"/>
            <a:ext cx="10628214" cy="4748855"/>
          </a:xfrm>
        </p:spPr>
        <p:txBody>
          <a:bodyPr>
            <a:normAutofit fontScale="92500"/>
          </a:bodyPr>
          <a:lstStyle/>
          <a:p>
            <a:pPr marL="514350" indent="-514350">
              <a:buFont typeface="+mj-lt"/>
              <a:buAutoNum type="arabicPeriod"/>
            </a:pPr>
            <a:r>
              <a:rPr lang="zh-CN" altLang="zh-CN" b="1" dirty="0"/>
              <a:t>For the PCIe path, why route D2H → H2D instead of GPU-to-GPU P2P?</a:t>
            </a:r>
            <a:endParaRPr lang="en-US" altLang="zh-CN" b="1" dirty="0"/>
          </a:p>
          <a:p>
            <a:pPr lvl="1"/>
            <a:r>
              <a:rPr lang="zh-CN" altLang="zh-CN" dirty="0"/>
              <a:t>When a dedicated link exists, the driver routes all GPU P2P through it</a:t>
            </a:r>
            <a:r>
              <a:rPr lang="en-US" altLang="zh-CN" dirty="0"/>
              <a:t>, and </a:t>
            </a:r>
            <a:r>
              <a:rPr lang="zh-CN" altLang="zh-CN" b="1" dirty="0">
                <a:solidFill>
                  <a:srgbClr val="005BAD"/>
                </a:solidFill>
              </a:rPr>
              <a:t>the PCIe P2P path is </a:t>
            </a:r>
            <a:r>
              <a:rPr lang="en-US" altLang="zh-CN" b="1" dirty="0">
                <a:solidFill>
                  <a:srgbClr val="005BAD"/>
                </a:solidFill>
              </a:rPr>
              <a:t>disabled and out of </a:t>
            </a:r>
            <a:r>
              <a:rPr lang="zh-CN" altLang="zh-CN" b="1" dirty="0">
                <a:solidFill>
                  <a:srgbClr val="005BAD"/>
                </a:solidFill>
              </a:rPr>
              <a:t>user</a:t>
            </a:r>
            <a:r>
              <a:rPr lang="en-US" altLang="zh-CN" b="1" dirty="0">
                <a:solidFill>
                  <a:srgbClr val="005BAD"/>
                </a:solidFill>
              </a:rPr>
              <a:t>’s</a:t>
            </a:r>
            <a:r>
              <a:rPr lang="zh-CN" altLang="zh-CN" b="1" dirty="0">
                <a:solidFill>
                  <a:srgbClr val="005BAD"/>
                </a:solidFill>
              </a:rPr>
              <a:t> control</a:t>
            </a:r>
            <a:r>
              <a:rPr lang="zh-CN" altLang="zh-CN" dirty="0"/>
              <a:t>.</a:t>
            </a:r>
          </a:p>
          <a:p>
            <a:pPr lvl="1"/>
            <a:r>
              <a:rPr lang="zh-CN" altLang="zh-CN" dirty="0"/>
              <a:t>The auto-pipeline overlaps D2H + H2D full-duplex, so </a:t>
            </a:r>
            <a:r>
              <a:rPr lang="zh-CN" altLang="zh-CN" b="1" dirty="0">
                <a:solidFill>
                  <a:srgbClr val="005BAD"/>
                </a:solidFill>
              </a:rPr>
              <a:t>host relay saturates PCIe all the same</a:t>
            </a:r>
            <a:r>
              <a:rPr lang="zh-CN" altLang="zh-CN" dirty="0"/>
              <a:t>, and additionally lets the CPU reduce &amp; multicast, which P2P cannot.</a:t>
            </a:r>
          </a:p>
          <a:p>
            <a:pPr marL="514350" indent="-514350">
              <a:buFont typeface="+mj-lt"/>
              <a:buAutoNum type="arabicPeriod"/>
            </a:pPr>
            <a:r>
              <a:rPr lang="zh-CN" altLang="zh-CN" b="1" dirty="0"/>
              <a:t>Does HyLink scale to multi-node clusters</a:t>
            </a:r>
            <a:r>
              <a:rPr lang="en-US" altLang="zh-CN" b="1" dirty="0"/>
              <a:t>?</a:t>
            </a:r>
          </a:p>
          <a:p>
            <a:pPr lvl="1"/>
            <a:r>
              <a:rPr lang="en-US" altLang="zh-CN" b="1" dirty="0"/>
              <a:t>Problem: </a:t>
            </a:r>
            <a:r>
              <a:rPr lang="en-US" altLang="zh-CN" dirty="0"/>
              <a:t>a</a:t>
            </a:r>
            <a:r>
              <a:rPr lang="zh-CN" altLang="zh-CN" dirty="0"/>
              <a:t>cross nodes, the NIC's DMA shares the PCIe bus with our PCIe path, so</a:t>
            </a:r>
            <a:r>
              <a:rPr lang="zh-CN" altLang="zh-CN" b="1" dirty="0"/>
              <a:t> </a:t>
            </a:r>
            <a:r>
              <a:rPr lang="zh-CN" altLang="zh-CN" dirty="0"/>
              <a:t>both paths contend instead of running independently.</a:t>
            </a:r>
          </a:p>
          <a:p>
            <a:pPr lvl="1"/>
            <a:r>
              <a:rPr lang="en-US" altLang="zh-CN" b="1" dirty="0"/>
              <a:t>Solution: </a:t>
            </a:r>
            <a:r>
              <a:rPr lang="zh-CN" altLang="zh-CN" dirty="0"/>
              <a:t>HyLink </a:t>
            </a:r>
            <a:r>
              <a:rPr lang="en-US" altLang="zh-CN" dirty="0"/>
              <a:t>should </a:t>
            </a:r>
            <a:r>
              <a:rPr lang="zh-CN" altLang="zh-CN" b="1" dirty="0">
                <a:solidFill>
                  <a:srgbClr val="005BAD"/>
                </a:solidFill>
              </a:rPr>
              <a:t>scope multipath to TP</a:t>
            </a:r>
            <a:r>
              <a:rPr lang="zh-CN" altLang="zh-CN" dirty="0"/>
              <a:t>, which is </a:t>
            </a:r>
            <a:r>
              <a:rPr lang="zh-CN" altLang="zh-CN" b="1" dirty="0"/>
              <a:t>intra-node</a:t>
            </a:r>
            <a:r>
              <a:rPr lang="zh-CN" altLang="zh-CN" dirty="0"/>
              <a:t> and </a:t>
            </a:r>
            <a:r>
              <a:rPr lang="zh-CN" altLang="zh-CN" b="1" dirty="0"/>
              <a:t>non</a:t>
            </a:r>
            <a:r>
              <a:rPr lang="en-US" altLang="zh-CN" b="1" dirty="0"/>
              <a:t>-</a:t>
            </a:r>
            <a:r>
              <a:rPr lang="zh-CN" altLang="zh-CN" b="1" dirty="0"/>
              <a:t>overlapping</a:t>
            </a:r>
            <a:r>
              <a:rPr lang="zh-CN" altLang="zh-CN" dirty="0"/>
              <a:t> with PP / DP, keeping full hybrid-link benefit free of NIC contention.</a:t>
            </a:r>
            <a:br>
              <a:rPr lang="zh-CN" altLang="zh-CN" dirty="0"/>
            </a:br>
            <a:endParaRPr lang="en-US" altLang="zh-CN" dirty="0"/>
          </a:p>
        </p:txBody>
      </p:sp>
      <p:sp>
        <p:nvSpPr>
          <p:cNvPr id="4" name="灯片编号占位符 3">
            <a:extLst>
              <a:ext uri="{FF2B5EF4-FFF2-40B4-BE49-F238E27FC236}">
                <a16:creationId xmlns:a16="http://schemas.microsoft.com/office/drawing/2014/main" id="{D4C151A6-99D8-8235-34D6-4D8D50CA887F}"/>
              </a:ext>
            </a:extLst>
          </p:cNvPr>
          <p:cNvSpPr>
            <a:spLocks noGrp="1"/>
          </p:cNvSpPr>
          <p:nvPr>
            <p:ph type="sldNum" sz="quarter" idx="12"/>
          </p:nvPr>
        </p:nvSpPr>
        <p:spPr/>
        <p:txBody>
          <a:bodyPr/>
          <a:lstStyle/>
          <a:p>
            <a:fld id="{46F6BDF6-B4ED-FD4B-B3D3-9E472235FBBA}" type="slidenum">
              <a:rPr kumimoji="1" lang="zh-CN" altLang="en-US" smtClean="0"/>
              <a:pPr/>
              <a:t>11</a:t>
            </a:fld>
            <a:endParaRPr kumimoji="1" lang="zh-CN" altLang="en-US"/>
          </a:p>
        </p:txBody>
      </p:sp>
    </p:spTree>
    <p:extLst>
      <p:ext uri="{BB962C8B-B14F-4D97-AF65-F5344CB8AC3E}">
        <p14:creationId xmlns:p14="http://schemas.microsoft.com/office/powerpoint/2010/main" val="26878167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D5783CA-8F00-C1BB-6DD9-AA8EBE15AE77}"/>
              </a:ext>
            </a:extLst>
          </p:cNvPr>
          <p:cNvSpPr>
            <a:spLocks noGrp="1"/>
          </p:cNvSpPr>
          <p:nvPr>
            <p:ph type="title"/>
          </p:nvPr>
        </p:nvSpPr>
        <p:spPr/>
        <p:txBody>
          <a:bodyPr>
            <a:normAutofit/>
          </a:bodyPr>
          <a:lstStyle/>
          <a:p>
            <a:r>
              <a:rPr kumimoji="1" lang="en-US" altLang="zh-CN" dirty="0"/>
              <a:t>Collective Communication in LLMs</a:t>
            </a:r>
            <a:endParaRPr kumimoji="1" lang="zh-CN" altLang="en-US" dirty="0"/>
          </a:p>
        </p:txBody>
      </p:sp>
      <p:sp>
        <p:nvSpPr>
          <p:cNvPr id="4" name="灯片编号占位符 3">
            <a:extLst>
              <a:ext uri="{FF2B5EF4-FFF2-40B4-BE49-F238E27FC236}">
                <a16:creationId xmlns:a16="http://schemas.microsoft.com/office/drawing/2014/main" id="{7826716D-CAB1-60FD-7CA0-631840A0F021}"/>
              </a:ext>
            </a:extLst>
          </p:cNvPr>
          <p:cNvSpPr>
            <a:spLocks noGrp="1"/>
          </p:cNvSpPr>
          <p:nvPr>
            <p:ph type="sldNum" sz="quarter" idx="12"/>
          </p:nvPr>
        </p:nvSpPr>
        <p:spPr/>
        <p:txBody>
          <a:bodyPr/>
          <a:lstStyle/>
          <a:p>
            <a:fld id="{46F6BDF6-B4ED-FD4B-B3D3-9E472235FBBA}" type="slidenum">
              <a:rPr kumimoji="1" lang="zh-CN" altLang="en-US" smtClean="0"/>
              <a:pPr/>
              <a:t>2</a:t>
            </a:fld>
            <a:endParaRPr kumimoji="1" lang="zh-CN" altLang="en-US" dirty="0"/>
          </a:p>
        </p:txBody>
      </p:sp>
      <p:sp>
        <p:nvSpPr>
          <p:cNvPr id="3" name="内容占位符 2">
            <a:extLst>
              <a:ext uri="{FF2B5EF4-FFF2-40B4-BE49-F238E27FC236}">
                <a16:creationId xmlns:a16="http://schemas.microsoft.com/office/drawing/2014/main" id="{A6B0752A-055A-C3D3-80CE-0DCCCCFA138C}"/>
              </a:ext>
            </a:extLst>
          </p:cNvPr>
          <p:cNvSpPr txBox="1">
            <a:spLocks/>
          </p:cNvSpPr>
          <p:nvPr/>
        </p:nvSpPr>
        <p:spPr>
          <a:xfrm>
            <a:off x="838200" y="1428108"/>
            <a:ext cx="10515600" cy="5122115"/>
          </a:xfrm>
          <a:prstGeom prst="rect">
            <a:avLst/>
          </a:prstGeom>
        </p:spPr>
        <p:txBody>
          <a:bodyPr>
            <a:normAutofit/>
          </a:bodyPr>
          <a:lstStyle>
            <a:lvl1pPr marL="228600" indent="-228600" algn="l" defTabSz="914400" rtl="0" eaLnBrk="1" latinLnBrk="0" hangingPunct="1">
              <a:lnSpc>
                <a:spcPct val="100000"/>
              </a:lnSpc>
              <a:spcBef>
                <a:spcPts val="600"/>
              </a:spcBef>
              <a:buClr>
                <a:schemeClr val="accent5"/>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400"/>
              </a:spcBef>
              <a:buClr>
                <a:schemeClr val="accent5"/>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400"/>
              </a:spcBef>
              <a:buClr>
                <a:schemeClr val="accent5"/>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00000"/>
              </a:lnSpc>
              <a:spcBef>
                <a:spcPts val="400"/>
              </a:spcBef>
              <a:buClr>
                <a:schemeClr val="accent5"/>
              </a:buClr>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100000"/>
              </a:lnSpc>
              <a:spcBef>
                <a:spcPts val="400"/>
              </a:spcBef>
              <a:buClr>
                <a:schemeClr val="accent5"/>
              </a:buClr>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kumimoji="1" lang="zh-CN" altLang="en-US" dirty="0"/>
          </a:p>
        </p:txBody>
      </p:sp>
      <p:pic>
        <p:nvPicPr>
          <p:cNvPr id="6" name="图片 5">
            <a:extLst>
              <a:ext uri="{FF2B5EF4-FFF2-40B4-BE49-F238E27FC236}">
                <a16:creationId xmlns:a16="http://schemas.microsoft.com/office/drawing/2014/main" id="{73258B42-220B-2504-DB5B-127C78B4F671}"/>
              </a:ext>
            </a:extLst>
          </p:cNvPr>
          <p:cNvPicPr>
            <a:picLocks noChangeAspect="1"/>
          </p:cNvPicPr>
          <p:nvPr/>
        </p:nvPicPr>
        <p:blipFill>
          <a:blip r:embed="rId3"/>
          <a:stretch>
            <a:fillRect/>
          </a:stretch>
        </p:blipFill>
        <p:spPr>
          <a:xfrm>
            <a:off x="1847034" y="3215234"/>
            <a:ext cx="8497932" cy="1229368"/>
          </a:xfrm>
          <a:prstGeom prst="rect">
            <a:avLst/>
          </a:prstGeom>
        </p:spPr>
      </p:pic>
      <p:pic>
        <p:nvPicPr>
          <p:cNvPr id="8" name="Picture 2">
            <a:extLst>
              <a:ext uri="{FF2B5EF4-FFF2-40B4-BE49-F238E27FC236}">
                <a16:creationId xmlns:a16="http://schemas.microsoft.com/office/drawing/2014/main" id="{02A08E9B-B280-0050-FD6A-B0FEDFD2C6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99533" y="1062498"/>
            <a:ext cx="2916572" cy="1820536"/>
          </a:xfrm>
          <a:prstGeom prst="rect">
            <a:avLst/>
          </a:prstGeom>
          <a:noFill/>
          <a:extLst>
            <a:ext uri="{909E8E84-426E-40DD-AFC4-6F175D3DCCD1}">
              <a14:hiddenFill xmlns:a14="http://schemas.microsoft.com/office/drawing/2010/main">
                <a:solidFill>
                  <a:srgbClr val="FFFFFF"/>
                </a:solidFill>
              </a14:hiddenFill>
            </a:ext>
          </a:extLst>
        </p:spPr>
      </p:pic>
      <p:pic>
        <p:nvPicPr>
          <p:cNvPr id="10" name="图片 9">
            <a:extLst>
              <a:ext uri="{FF2B5EF4-FFF2-40B4-BE49-F238E27FC236}">
                <a16:creationId xmlns:a16="http://schemas.microsoft.com/office/drawing/2014/main" id="{2C7A14B7-3D81-CFFF-706B-A9175DC3CE8E}"/>
              </a:ext>
            </a:extLst>
          </p:cNvPr>
          <p:cNvPicPr>
            <a:picLocks noChangeAspect="1"/>
          </p:cNvPicPr>
          <p:nvPr/>
        </p:nvPicPr>
        <p:blipFill>
          <a:blip r:embed="rId5"/>
          <a:stretch>
            <a:fillRect/>
          </a:stretch>
        </p:blipFill>
        <p:spPr>
          <a:xfrm>
            <a:off x="8533043" y="4512317"/>
            <a:ext cx="3479915" cy="1761913"/>
          </a:xfrm>
          <a:prstGeom prst="rect">
            <a:avLst/>
          </a:prstGeom>
        </p:spPr>
      </p:pic>
      <p:sp>
        <p:nvSpPr>
          <p:cNvPr id="12" name="文本框 11">
            <a:extLst>
              <a:ext uri="{FF2B5EF4-FFF2-40B4-BE49-F238E27FC236}">
                <a16:creationId xmlns:a16="http://schemas.microsoft.com/office/drawing/2014/main" id="{F89CBBF6-15CD-6A2C-406F-28E03A2EA909}"/>
              </a:ext>
            </a:extLst>
          </p:cNvPr>
          <p:cNvSpPr txBox="1"/>
          <p:nvPr/>
        </p:nvSpPr>
        <p:spPr>
          <a:xfrm>
            <a:off x="0" y="6534331"/>
            <a:ext cx="12192000" cy="307777"/>
          </a:xfrm>
          <a:prstGeom prst="rect">
            <a:avLst/>
          </a:prstGeom>
          <a:noFill/>
        </p:spPr>
        <p:txBody>
          <a:bodyPr wrap="square">
            <a:spAutoFit/>
          </a:bodyPr>
          <a:lstStyle/>
          <a:p>
            <a:pPr indent="0" algn="l">
              <a:buFont typeface="+mj-lt"/>
              <a:buNone/>
            </a:pPr>
            <a:r>
              <a:rPr lang="en-US" altLang="en-US" sz="1400" b="0" dirty="0">
                <a:solidFill>
                  <a:srgbClr val="000000"/>
                </a:solidFill>
                <a:latin typeface="Times New Roman" panose="02020603050405020304" charset="0"/>
                <a:cs typeface="宋体" charset="0"/>
              </a:rPr>
              <a:t>[1] Wang G, Zhang C, Shen Z, et al. Domino: Eliminating Communication in LLM Training via Generic Tensor Slicing and Overlapping. </a:t>
            </a:r>
            <a:r>
              <a:rPr lang="en-US" altLang="en-US" sz="1400" b="0" dirty="0" err="1">
                <a:solidFill>
                  <a:srgbClr val="000000"/>
                </a:solidFill>
                <a:latin typeface="Times New Roman" panose="02020603050405020304" charset="0"/>
                <a:cs typeface="宋体" charset="0"/>
              </a:rPr>
              <a:t>arXiv</a:t>
            </a:r>
            <a:r>
              <a:rPr lang="en-US" altLang="en-US" sz="1400" b="0" dirty="0">
                <a:solidFill>
                  <a:srgbClr val="000000"/>
                </a:solidFill>
                <a:latin typeface="Times New Roman" panose="02020603050405020304" charset="0"/>
                <a:cs typeface="宋体" charset="0"/>
              </a:rPr>
              <a:t>(2024-09).</a:t>
            </a:r>
          </a:p>
        </p:txBody>
      </p:sp>
      <p:sp>
        <p:nvSpPr>
          <p:cNvPr id="13" name="内容占位符 2">
            <a:extLst>
              <a:ext uri="{FF2B5EF4-FFF2-40B4-BE49-F238E27FC236}">
                <a16:creationId xmlns:a16="http://schemas.microsoft.com/office/drawing/2014/main" id="{7A9DDA1E-D46A-D301-CF8D-54E518B003D9}"/>
              </a:ext>
            </a:extLst>
          </p:cNvPr>
          <p:cNvSpPr txBox="1">
            <a:spLocks/>
          </p:cNvSpPr>
          <p:nvPr/>
        </p:nvSpPr>
        <p:spPr>
          <a:xfrm>
            <a:off x="575895" y="1396162"/>
            <a:ext cx="8198500" cy="1746676"/>
          </a:xfrm>
          <a:prstGeom prst="rect">
            <a:avLst/>
          </a:prstGeom>
        </p:spPr>
        <p:txBody>
          <a:bodyPr>
            <a:normAutofit/>
          </a:bodyPr>
          <a:lstStyle>
            <a:lvl1pPr marL="228600" indent="-228600" algn="l" defTabSz="914400" rtl="0" eaLnBrk="1" latinLnBrk="0" hangingPunct="1">
              <a:lnSpc>
                <a:spcPct val="100000"/>
              </a:lnSpc>
              <a:spcBef>
                <a:spcPts val="600"/>
              </a:spcBef>
              <a:buClr>
                <a:schemeClr val="accent5"/>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400"/>
              </a:spcBef>
              <a:buClr>
                <a:schemeClr val="accent5"/>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400"/>
              </a:spcBef>
              <a:buClr>
                <a:schemeClr val="accent5"/>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00000"/>
              </a:lnSpc>
              <a:spcBef>
                <a:spcPts val="400"/>
              </a:spcBef>
              <a:buClr>
                <a:schemeClr val="accent5"/>
              </a:buClr>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100000"/>
              </a:lnSpc>
              <a:spcBef>
                <a:spcPts val="400"/>
              </a:spcBef>
              <a:buClr>
                <a:schemeClr val="accent5"/>
              </a:buClr>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zh-CN" sz="2400" dirty="0"/>
              <a:t>LLM parameter scale continues to </a:t>
            </a:r>
            <a:r>
              <a:rPr lang="zh-CN" altLang="zh-CN" sz="2400" b="1" dirty="0">
                <a:solidFill>
                  <a:srgbClr val="005BAD"/>
                </a:solidFill>
              </a:rPr>
              <a:t>grow rapidly</a:t>
            </a:r>
            <a:r>
              <a:rPr lang="zh-CN" altLang="zh-CN" sz="2400" dirty="0"/>
              <a:t>, requiring increasingly large-scale training clusters.</a:t>
            </a:r>
            <a:endParaRPr kumimoji="1" lang="en" altLang="zh-CN" sz="2400" b="1" dirty="0">
              <a:solidFill>
                <a:schemeClr val="accent5"/>
              </a:solidFill>
            </a:endParaRPr>
          </a:p>
          <a:p>
            <a:r>
              <a:rPr lang="zh-CN" altLang="zh-CN" sz="2400" dirty="0"/>
              <a:t>Parallelism (</a:t>
            </a:r>
            <a:r>
              <a:rPr lang="en-US" altLang="zh-CN" sz="2400" dirty="0"/>
              <a:t>like </a:t>
            </a:r>
            <a:r>
              <a:rPr lang="zh-CN" altLang="zh-CN" sz="2400" b="1" dirty="0">
                <a:solidFill>
                  <a:srgbClr val="005BAD"/>
                </a:solidFill>
              </a:rPr>
              <a:t>DP / PP / TP</a:t>
            </a:r>
            <a:r>
              <a:rPr lang="zh-CN" altLang="zh-CN" sz="2400" dirty="0"/>
              <a:t>) needs frequent synchronization of huge data volumes via </a:t>
            </a:r>
            <a:r>
              <a:rPr lang="zh-CN" altLang="zh-CN" sz="2400" b="1" dirty="0">
                <a:solidFill>
                  <a:srgbClr val="005BAD"/>
                </a:solidFill>
              </a:rPr>
              <a:t>collective communication</a:t>
            </a:r>
            <a:r>
              <a:rPr lang="zh-CN" altLang="zh-CN" sz="2400" dirty="0"/>
              <a:t>.</a:t>
            </a:r>
          </a:p>
        </p:txBody>
      </p:sp>
      <p:sp>
        <p:nvSpPr>
          <p:cNvPr id="15" name="内容占位符 2">
            <a:extLst>
              <a:ext uri="{FF2B5EF4-FFF2-40B4-BE49-F238E27FC236}">
                <a16:creationId xmlns:a16="http://schemas.microsoft.com/office/drawing/2014/main" id="{BF244E17-039B-7B7F-052C-D94272E88064}"/>
              </a:ext>
            </a:extLst>
          </p:cNvPr>
          <p:cNvSpPr txBox="1">
            <a:spLocks/>
          </p:cNvSpPr>
          <p:nvPr/>
        </p:nvSpPr>
        <p:spPr>
          <a:xfrm>
            <a:off x="575895" y="4746198"/>
            <a:ext cx="7861333" cy="1746676"/>
          </a:xfrm>
          <a:prstGeom prst="rect">
            <a:avLst/>
          </a:prstGeom>
        </p:spPr>
        <p:txBody>
          <a:bodyPr>
            <a:noAutofit/>
          </a:bodyPr>
          <a:lstStyle>
            <a:lvl1pPr marL="228600" indent="-228600" algn="l" defTabSz="914400" rtl="0" eaLnBrk="1" latinLnBrk="0" hangingPunct="1">
              <a:lnSpc>
                <a:spcPct val="100000"/>
              </a:lnSpc>
              <a:spcBef>
                <a:spcPts val="600"/>
              </a:spcBef>
              <a:buClr>
                <a:schemeClr val="accent5"/>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400"/>
              </a:spcBef>
              <a:buClr>
                <a:schemeClr val="accent5"/>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400"/>
              </a:spcBef>
              <a:buClr>
                <a:schemeClr val="accent5"/>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00000"/>
              </a:lnSpc>
              <a:spcBef>
                <a:spcPts val="400"/>
              </a:spcBef>
              <a:buClr>
                <a:schemeClr val="accent5"/>
              </a:buClr>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100000"/>
              </a:lnSpc>
              <a:spcBef>
                <a:spcPts val="400"/>
              </a:spcBef>
              <a:buClr>
                <a:schemeClr val="accent5"/>
              </a:buClr>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zh-CN" sz="2400" dirty="0"/>
              <a:t>Much of this communication (e.g., </a:t>
            </a:r>
            <a:r>
              <a:rPr lang="zh-CN" altLang="zh-CN" sz="2400" b="1" dirty="0">
                <a:solidFill>
                  <a:srgbClr val="005BAD"/>
                </a:solidFill>
              </a:rPr>
              <a:t>TP, EP</a:t>
            </a:r>
            <a:r>
              <a:rPr lang="zh-CN" altLang="zh-CN" sz="2400" dirty="0"/>
              <a:t>) is </a:t>
            </a:r>
            <a:r>
              <a:rPr lang="zh-CN" altLang="zh-CN" sz="2400" b="1" dirty="0">
                <a:solidFill>
                  <a:srgbClr val="005BAD"/>
                </a:solidFill>
              </a:rPr>
              <a:t>exposed</a:t>
            </a:r>
            <a:r>
              <a:rPr lang="en-US" altLang="zh-CN" sz="2400" dirty="0"/>
              <a:t> on </a:t>
            </a:r>
            <a:r>
              <a:rPr lang="zh-CN" altLang="zh-CN" sz="2400" dirty="0"/>
              <a:t>the critical path, </a:t>
            </a:r>
            <a:r>
              <a:rPr lang="en-US" altLang="zh-CN" sz="2400" dirty="0"/>
              <a:t>and </a:t>
            </a:r>
            <a:r>
              <a:rPr lang="zh-CN" altLang="zh-CN" sz="2400" dirty="0"/>
              <a:t>not overlappable with compute.</a:t>
            </a:r>
            <a:endParaRPr lang="en-US" altLang="zh-CN" sz="2400" dirty="0"/>
          </a:p>
          <a:p>
            <a:r>
              <a:rPr lang="zh-CN" altLang="zh-CN" sz="2400" dirty="0"/>
              <a:t>Studies on real LLM training report</a:t>
            </a:r>
            <a:r>
              <a:rPr lang="en-US" altLang="zh-CN" sz="2400" dirty="0"/>
              <a:t> </a:t>
            </a:r>
            <a:r>
              <a:rPr lang="zh-CN" altLang="zh-CN" sz="2400" b="1" dirty="0">
                <a:solidFill>
                  <a:srgbClr val="005BAD"/>
                </a:solidFill>
              </a:rPr>
              <a:t>TP communication alone can reach 22%–47% of iteration time</a:t>
            </a:r>
            <a:r>
              <a:rPr lang="en-US" altLang="zh-CN" sz="2400" b="1" baseline="30000" dirty="0">
                <a:solidFill>
                  <a:srgbClr val="005BAD"/>
                </a:solidFill>
              </a:rPr>
              <a:t>[1]</a:t>
            </a:r>
            <a:r>
              <a:rPr lang="zh-CN" altLang="zh-CN" sz="2400" dirty="0"/>
              <a:t>.</a:t>
            </a:r>
          </a:p>
        </p:txBody>
      </p:sp>
      <p:sp>
        <p:nvSpPr>
          <p:cNvPr id="17" name="文本框 16">
            <a:extLst>
              <a:ext uri="{FF2B5EF4-FFF2-40B4-BE49-F238E27FC236}">
                <a16:creationId xmlns:a16="http://schemas.microsoft.com/office/drawing/2014/main" id="{5A9076FD-D3F8-E44C-D7D9-17669A5CA92E}"/>
              </a:ext>
            </a:extLst>
          </p:cNvPr>
          <p:cNvSpPr txBox="1"/>
          <p:nvPr/>
        </p:nvSpPr>
        <p:spPr>
          <a:xfrm>
            <a:off x="8642285" y="2787488"/>
            <a:ext cx="3031067" cy="338554"/>
          </a:xfrm>
          <a:prstGeom prst="rect">
            <a:avLst/>
          </a:prstGeom>
          <a:noFill/>
        </p:spPr>
        <p:txBody>
          <a:bodyPr wrap="square">
            <a:spAutoFit/>
          </a:bodyPr>
          <a:lstStyle/>
          <a:p>
            <a:pPr algn="ctr"/>
            <a:r>
              <a:rPr lang="zh-CN" altLang="en-US" sz="1600" dirty="0">
                <a:latin typeface="Times New Roman" panose="02020603050405020304" pitchFamily="18" charset="0"/>
                <a:cs typeface="Times New Roman" panose="02020603050405020304" pitchFamily="18" charset="0"/>
              </a:rPr>
              <a:t>3D parallelism: DP × PP × TP</a:t>
            </a:r>
          </a:p>
        </p:txBody>
      </p:sp>
      <p:sp>
        <p:nvSpPr>
          <p:cNvPr id="19" name="文本框 18">
            <a:extLst>
              <a:ext uri="{FF2B5EF4-FFF2-40B4-BE49-F238E27FC236}">
                <a16:creationId xmlns:a16="http://schemas.microsoft.com/office/drawing/2014/main" id="{ED0EAFC5-E542-913D-D248-ABDB57E8CADA}"/>
              </a:ext>
            </a:extLst>
          </p:cNvPr>
          <p:cNvSpPr txBox="1"/>
          <p:nvPr/>
        </p:nvSpPr>
        <p:spPr>
          <a:xfrm>
            <a:off x="3970867" y="4311254"/>
            <a:ext cx="4250266" cy="338554"/>
          </a:xfrm>
          <a:prstGeom prst="rect">
            <a:avLst/>
          </a:prstGeom>
          <a:noFill/>
        </p:spPr>
        <p:txBody>
          <a:bodyPr wrap="square">
            <a:spAutoFit/>
          </a:bodyPr>
          <a:lstStyle/>
          <a:p>
            <a:pPr algn="ctr"/>
            <a:r>
              <a:rPr lang="zh-CN" altLang="en-US" sz="1600" dirty="0">
                <a:latin typeface="Times New Roman" panose="02020603050405020304" pitchFamily="18" charset="0"/>
                <a:cs typeface="Times New Roman" panose="02020603050405020304" pitchFamily="18" charset="0"/>
              </a:rPr>
              <a:t>Core collectives: AllGather, AllToAll, AllReduce</a:t>
            </a:r>
          </a:p>
        </p:txBody>
      </p:sp>
      <p:sp>
        <p:nvSpPr>
          <p:cNvPr id="21" name="文本框 20">
            <a:extLst>
              <a:ext uri="{FF2B5EF4-FFF2-40B4-BE49-F238E27FC236}">
                <a16:creationId xmlns:a16="http://schemas.microsoft.com/office/drawing/2014/main" id="{96E01728-4833-1D89-812D-1DB9C97D6A17}"/>
              </a:ext>
            </a:extLst>
          </p:cNvPr>
          <p:cNvSpPr txBox="1"/>
          <p:nvPr/>
        </p:nvSpPr>
        <p:spPr>
          <a:xfrm>
            <a:off x="8975737" y="6226312"/>
            <a:ext cx="2594526" cy="338554"/>
          </a:xfrm>
          <a:prstGeom prst="rect">
            <a:avLst/>
          </a:prstGeom>
          <a:noFill/>
        </p:spPr>
        <p:txBody>
          <a:bodyPr wrap="square">
            <a:spAutoFit/>
          </a:bodyPr>
          <a:lstStyle/>
          <a:p>
            <a:pPr algn="ctr"/>
            <a:r>
              <a:rPr lang="en-US" altLang="zh-CN" sz="1600" dirty="0">
                <a:latin typeface="Times New Roman" panose="02020603050405020304" pitchFamily="18" charset="0"/>
                <a:cs typeface="Times New Roman" panose="02020603050405020304" pitchFamily="18" charset="0"/>
              </a:rPr>
              <a:t>TP comm. </a:t>
            </a:r>
            <a:r>
              <a:rPr lang="zh-CN" altLang="en-US" sz="1600" dirty="0">
                <a:latin typeface="Times New Roman" panose="02020603050405020304" pitchFamily="18" charset="0"/>
                <a:cs typeface="Times New Roman" panose="02020603050405020304" pitchFamily="18" charset="0"/>
              </a:rPr>
              <a:t>in LLM training</a:t>
            </a:r>
          </a:p>
        </p:txBody>
      </p:sp>
      <p:sp>
        <p:nvSpPr>
          <p:cNvPr id="22" name="矩形 21">
            <a:extLst>
              <a:ext uri="{FF2B5EF4-FFF2-40B4-BE49-F238E27FC236}">
                <a16:creationId xmlns:a16="http://schemas.microsoft.com/office/drawing/2014/main" id="{15E5D56C-0881-7E73-95F7-CD9C334A141B}"/>
              </a:ext>
            </a:extLst>
          </p:cNvPr>
          <p:cNvSpPr/>
          <p:nvPr/>
        </p:nvSpPr>
        <p:spPr>
          <a:xfrm>
            <a:off x="0" y="3834740"/>
            <a:ext cx="12192000" cy="1746676"/>
          </a:xfrm>
          <a:prstGeom prst="rect">
            <a:avLst/>
          </a:prstGeom>
          <a:solidFill>
            <a:srgbClr val="005BAD">
              <a:alpha val="8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3200" b="1" dirty="0"/>
              <a:t>Optimizing collective communication is essential for LLM training</a:t>
            </a:r>
            <a:endParaRPr lang="zh-CN" altLang="en-US" sz="3200" b="1" dirty="0"/>
          </a:p>
        </p:txBody>
      </p:sp>
    </p:spTree>
    <p:extLst>
      <p:ext uri="{BB962C8B-B14F-4D97-AF65-F5344CB8AC3E}">
        <p14:creationId xmlns:p14="http://schemas.microsoft.com/office/powerpoint/2010/main" val="1322918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5" grpId="0"/>
      <p:bldP spid="21" grpId="0"/>
      <p:bldP spid="2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D88AF9C-2643-38ED-4C55-5F3543B12E35}"/>
              </a:ext>
            </a:extLst>
          </p:cNvPr>
          <p:cNvSpPr>
            <a:spLocks noGrp="1"/>
          </p:cNvSpPr>
          <p:nvPr>
            <p:ph type="title"/>
          </p:nvPr>
        </p:nvSpPr>
        <p:spPr>
          <a:xfrm>
            <a:off x="838200" y="365126"/>
            <a:ext cx="11353800" cy="898596"/>
          </a:xfrm>
        </p:spPr>
        <p:txBody>
          <a:bodyPr>
            <a:normAutofit/>
          </a:bodyPr>
          <a:lstStyle/>
          <a:p>
            <a:r>
              <a:rPr kumimoji="1" lang="en-US" altLang="zh-CN" dirty="0"/>
              <a:t>Observation 1: PCIe Collectives Topo Mismatch</a:t>
            </a:r>
            <a:endParaRPr kumimoji="1" lang="zh-CN" altLang="en-US" dirty="0"/>
          </a:p>
        </p:txBody>
      </p:sp>
      <p:sp>
        <p:nvSpPr>
          <p:cNvPr id="3" name="内容占位符 2">
            <a:extLst>
              <a:ext uri="{FF2B5EF4-FFF2-40B4-BE49-F238E27FC236}">
                <a16:creationId xmlns:a16="http://schemas.microsoft.com/office/drawing/2014/main" id="{C2B72D87-2177-C750-4D70-0DC3636E198C}"/>
              </a:ext>
            </a:extLst>
          </p:cNvPr>
          <p:cNvSpPr>
            <a:spLocks noGrp="1"/>
          </p:cNvSpPr>
          <p:nvPr>
            <p:ph idx="1"/>
          </p:nvPr>
        </p:nvSpPr>
        <p:spPr>
          <a:xfrm>
            <a:off x="419100" y="1456971"/>
            <a:ext cx="11353800" cy="2395189"/>
          </a:xfrm>
        </p:spPr>
        <p:txBody>
          <a:bodyPr>
            <a:noAutofit/>
          </a:bodyPr>
          <a:lstStyle/>
          <a:p>
            <a:r>
              <a:rPr lang="en-US" altLang="zh-CN" sz="2400" dirty="0"/>
              <a:t>Many</a:t>
            </a:r>
            <a:r>
              <a:rPr lang="en-US" altLang="zh-CN" sz="2400" b="1" dirty="0">
                <a:solidFill>
                  <a:srgbClr val="005BAD"/>
                </a:solidFill>
              </a:rPr>
              <a:t> c</a:t>
            </a:r>
            <a:r>
              <a:rPr lang="zh-CN" altLang="zh-CN" sz="2400" b="1" dirty="0">
                <a:solidFill>
                  <a:srgbClr val="005BAD"/>
                </a:solidFill>
              </a:rPr>
              <a:t>ost-efficient machines</a:t>
            </a:r>
            <a:r>
              <a:rPr lang="zh-CN" altLang="zh-CN" sz="2400" dirty="0">
                <a:solidFill>
                  <a:srgbClr val="005BAD"/>
                </a:solidFill>
              </a:rPr>
              <a:t> </a:t>
            </a:r>
            <a:r>
              <a:rPr lang="zh-CN" altLang="zh-CN" sz="2400" dirty="0"/>
              <a:t>adopt a </a:t>
            </a:r>
            <a:r>
              <a:rPr lang="zh-CN" altLang="zh-CN" sz="2400" b="1" dirty="0">
                <a:solidFill>
                  <a:srgbClr val="005BAD"/>
                </a:solidFill>
              </a:rPr>
              <a:t>pure PCIe topology</a:t>
            </a:r>
            <a:r>
              <a:rPr lang="en-US" altLang="zh-CN" sz="2400" dirty="0">
                <a:solidFill>
                  <a:srgbClr val="005BAD"/>
                </a:solidFill>
              </a:rPr>
              <a:t> </a:t>
            </a:r>
            <a:r>
              <a:rPr lang="en-US" altLang="zh-CN" sz="2400" dirty="0"/>
              <a:t>without dedicated link.</a:t>
            </a:r>
            <a:endParaRPr lang="zh-CN" altLang="zh-CN" sz="2400" dirty="0"/>
          </a:p>
          <a:p>
            <a:r>
              <a:rPr lang="zh-CN" altLang="zh-CN" sz="2400" dirty="0"/>
              <a:t>Existing CCLs </a:t>
            </a:r>
            <a:r>
              <a:rPr lang="en-US" altLang="zh-CN" sz="2400" dirty="0"/>
              <a:t>(e.g. NCCL, MSCCL) </a:t>
            </a:r>
            <a:r>
              <a:rPr lang="zh-CN" altLang="zh-CN" sz="2400" dirty="0"/>
              <a:t>model </a:t>
            </a:r>
            <a:r>
              <a:rPr lang="en-US" altLang="zh-CN" sz="2400" dirty="0"/>
              <a:t>this PCIe topology</a:t>
            </a:r>
            <a:r>
              <a:rPr lang="zh-CN" altLang="zh-CN" sz="2400" dirty="0"/>
              <a:t> as a </a:t>
            </a:r>
            <a:r>
              <a:rPr lang="zh-CN" altLang="zh-CN" sz="2400" b="1" dirty="0">
                <a:solidFill>
                  <a:srgbClr val="005BAD"/>
                </a:solidFill>
              </a:rPr>
              <a:t>flat GPU-to-GPU</a:t>
            </a:r>
            <a:r>
              <a:rPr lang="zh-CN" altLang="zh-CN" sz="2400" dirty="0"/>
              <a:t> network, which </a:t>
            </a:r>
            <a:r>
              <a:rPr lang="zh-CN" altLang="zh-CN" sz="2400" b="1" dirty="0">
                <a:solidFill>
                  <a:srgbClr val="005BAD"/>
                </a:solidFill>
              </a:rPr>
              <a:t>mismatches the underlying </a:t>
            </a:r>
            <a:r>
              <a:rPr lang="en-US" altLang="zh-CN" sz="2400" b="1" dirty="0">
                <a:solidFill>
                  <a:srgbClr val="005BAD"/>
                </a:solidFill>
              </a:rPr>
              <a:t>CPU-centric </a:t>
            </a:r>
            <a:r>
              <a:rPr lang="zh-CN" altLang="zh-CN" sz="2400" b="1" dirty="0">
                <a:solidFill>
                  <a:srgbClr val="005BAD"/>
                </a:solidFill>
              </a:rPr>
              <a:t>PCIe tree topology</a:t>
            </a:r>
            <a:r>
              <a:rPr lang="zh-CN" altLang="zh-CN" sz="2400" dirty="0"/>
              <a:t>.</a:t>
            </a:r>
          </a:p>
          <a:p>
            <a:r>
              <a:rPr lang="en-US" altLang="zh-CN" sz="2400" dirty="0"/>
              <a:t>They</a:t>
            </a:r>
            <a:r>
              <a:rPr lang="zh-CN" altLang="zh-CN" sz="2400" dirty="0"/>
              <a:t> </a:t>
            </a:r>
            <a:r>
              <a:rPr lang="zh-CN" altLang="zh-CN" sz="2400" b="1" dirty="0">
                <a:solidFill>
                  <a:srgbClr val="005BAD"/>
                </a:solidFill>
              </a:rPr>
              <a:t>treats the CPU as a passive relay</a:t>
            </a:r>
            <a:r>
              <a:rPr lang="zh-CN" altLang="zh-CN" sz="2400" dirty="0"/>
              <a:t>, causing redundant </a:t>
            </a:r>
            <a:r>
              <a:rPr lang="en-US" altLang="zh-CN" sz="2400" dirty="0"/>
              <a:t>PCIe traffic</a:t>
            </a:r>
            <a:r>
              <a:rPr lang="zh-CN" altLang="zh-CN" sz="2400" dirty="0"/>
              <a:t>.</a:t>
            </a:r>
            <a:endParaRPr lang="en-US" altLang="zh-CN" sz="2400" dirty="0"/>
          </a:p>
          <a:p>
            <a:r>
              <a:rPr lang="en-US" altLang="zh-CN" sz="2400" i="1" dirty="0"/>
              <a:t>Example: 2 NUMA 4 GPU </a:t>
            </a:r>
            <a:r>
              <a:rPr lang="en-US" altLang="zh-CN" sz="2400" i="1" dirty="0" err="1"/>
              <a:t>AllGather</a:t>
            </a:r>
            <a:r>
              <a:rPr lang="en-US" altLang="zh-CN" sz="2400" i="1" dirty="0"/>
              <a:t>, Ring Algorithm vs. Theoretical.</a:t>
            </a:r>
            <a:endParaRPr lang="zh-CN" altLang="zh-CN" sz="2400" i="1" dirty="0"/>
          </a:p>
        </p:txBody>
      </p:sp>
      <p:sp>
        <p:nvSpPr>
          <p:cNvPr id="4" name="灯片编号占位符 3">
            <a:extLst>
              <a:ext uri="{FF2B5EF4-FFF2-40B4-BE49-F238E27FC236}">
                <a16:creationId xmlns:a16="http://schemas.microsoft.com/office/drawing/2014/main" id="{C651082F-8B24-77C8-4D98-95F3B0014925}"/>
              </a:ext>
            </a:extLst>
          </p:cNvPr>
          <p:cNvSpPr>
            <a:spLocks noGrp="1"/>
          </p:cNvSpPr>
          <p:nvPr>
            <p:ph type="sldNum" sz="quarter" idx="12"/>
          </p:nvPr>
        </p:nvSpPr>
        <p:spPr/>
        <p:txBody>
          <a:bodyPr/>
          <a:lstStyle/>
          <a:p>
            <a:fld id="{46F6BDF6-B4ED-FD4B-B3D3-9E472235FBBA}" type="slidenum">
              <a:rPr kumimoji="1" lang="zh-CN" altLang="en-US" smtClean="0"/>
              <a:pPr/>
              <a:t>3</a:t>
            </a:fld>
            <a:endParaRPr kumimoji="1" lang="zh-CN" altLang="en-US" dirty="0"/>
          </a:p>
        </p:txBody>
      </p:sp>
      <p:pic>
        <p:nvPicPr>
          <p:cNvPr id="7" name="图片 6">
            <a:extLst>
              <a:ext uri="{FF2B5EF4-FFF2-40B4-BE49-F238E27FC236}">
                <a16:creationId xmlns:a16="http://schemas.microsoft.com/office/drawing/2014/main" id="{A64117B5-2519-95AB-8328-7F0B403F3416}"/>
              </a:ext>
            </a:extLst>
          </p:cNvPr>
          <p:cNvPicPr>
            <a:picLocks noChangeAspect="1"/>
          </p:cNvPicPr>
          <p:nvPr/>
        </p:nvPicPr>
        <p:blipFill>
          <a:blip r:embed="rId3"/>
          <a:stretch>
            <a:fillRect/>
          </a:stretch>
        </p:blipFill>
        <p:spPr>
          <a:xfrm>
            <a:off x="1276816" y="4175661"/>
            <a:ext cx="2322620" cy="1505135"/>
          </a:xfrm>
          <a:prstGeom prst="rect">
            <a:avLst/>
          </a:prstGeom>
        </p:spPr>
      </p:pic>
      <p:pic>
        <p:nvPicPr>
          <p:cNvPr id="9" name="图片 8">
            <a:extLst>
              <a:ext uri="{FF2B5EF4-FFF2-40B4-BE49-F238E27FC236}">
                <a16:creationId xmlns:a16="http://schemas.microsoft.com/office/drawing/2014/main" id="{3A9D99D4-06DC-7D13-E7BF-3C5E24668A99}"/>
              </a:ext>
            </a:extLst>
          </p:cNvPr>
          <p:cNvPicPr>
            <a:picLocks noChangeAspect="1"/>
          </p:cNvPicPr>
          <p:nvPr/>
        </p:nvPicPr>
        <p:blipFill>
          <a:blip r:embed="rId4"/>
          <a:stretch>
            <a:fillRect/>
          </a:stretch>
        </p:blipFill>
        <p:spPr>
          <a:xfrm>
            <a:off x="4739961" y="4179353"/>
            <a:ext cx="2322620" cy="1506302"/>
          </a:xfrm>
          <a:prstGeom prst="rect">
            <a:avLst/>
          </a:prstGeom>
        </p:spPr>
      </p:pic>
      <p:pic>
        <p:nvPicPr>
          <p:cNvPr id="12" name="图片 11">
            <a:extLst>
              <a:ext uri="{FF2B5EF4-FFF2-40B4-BE49-F238E27FC236}">
                <a16:creationId xmlns:a16="http://schemas.microsoft.com/office/drawing/2014/main" id="{B0BB8292-7335-C762-1F4E-34C8A7C7ABE3}"/>
              </a:ext>
            </a:extLst>
          </p:cNvPr>
          <p:cNvPicPr>
            <a:picLocks noChangeAspect="1"/>
          </p:cNvPicPr>
          <p:nvPr/>
        </p:nvPicPr>
        <p:blipFill>
          <a:blip r:embed="rId5"/>
          <a:stretch>
            <a:fillRect/>
          </a:stretch>
        </p:blipFill>
        <p:spPr>
          <a:xfrm>
            <a:off x="8203104" y="4179353"/>
            <a:ext cx="2322620" cy="1501443"/>
          </a:xfrm>
          <a:prstGeom prst="rect">
            <a:avLst/>
          </a:prstGeom>
        </p:spPr>
      </p:pic>
      <p:sp>
        <p:nvSpPr>
          <p:cNvPr id="17" name="文本框 16">
            <a:extLst>
              <a:ext uri="{FF2B5EF4-FFF2-40B4-BE49-F238E27FC236}">
                <a16:creationId xmlns:a16="http://schemas.microsoft.com/office/drawing/2014/main" id="{64CD8881-05A3-0E69-C3D8-39F43B2DD731}"/>
              </a:ext>
            </a:extLst>
          </p:cNvPr>
          <p:cNvSpPr txBox="1"/>
          <p:nvPr/>
        </p:nvSpPr>
        <p:spPr>
          <a:xfrm>
            <a:off x="4871037" y="3691057"/>
            <a:ext cx="2060468" cy="338554"/>
          </a:xfrm>
          <a:prstGeom prst="rect">
            <a:avLst/>
          </a:prstGeom>
          <a:noFill/>
        </p:spPr>
        <p:txBody>
          <a:bodyPr wrap="square">
            <a:spAutoFit/>
          </a:bodyPr>
          <a:lstStyle/>
          <a:p>
            <a:pPr algn="ctr"/>
            <a:r>
              <a:rPr lang="en-US" altLang="zh-CN" sz="1600" dirty="0">
                <a:solidFill>
                  <a:schemeClr val="accent2">
                    <a:lumMod val="75000"/>
                  </a:schemeClr>
                </a:solidFill>
              </a:rPr>
              <a:t>3x Each Direct</a:t>
            </a:r>
            <a:endParaRPr lang="zh-CN" altLang="en-US" sz="1600" dirty="0">
              <a:solidFill>
                <a:schemeClr val="accent2">
                  <a:lumMod val="75000"/>
                </a:schemeClr>
              </a:solidFill>
            </a:endParaRPr>
          </a:p>
        </p:txBody>
      </p:sp>
      <p:sp>
        <p:nvSpPr>
          <p:cNvPr id="19" name="箭头: 上 18">
            <a:extLst>
              <a:ext uri="{FF2B5EF4-FFF2-40B4-BE49-F238E27FC236}">
                <a16:creationId xmlns:a16="http://schemas.microsoft.com/office/drawing/2014/main" id="{D0F08C1F-A4D2-C357-A799-E1053600C618}"/>
              </a:ext>
            </a:extLst>
          </p:cNvPr>
          <p:cNvSpPr/>
          <p:nvPr/>
        </p:nvSpPr>
        <p:spPr>
          <a:xfrm rot="10800000">
            <a:off x="5839901" y="4009588"/>
            <a:ext cx="122739" cy="263329"/>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文本框 20">
            <a:extLst>
              <a:ext uri="{FF2B5EF4-FFF2-40B4-BE49-F238E27FC236}">
                <a16:creationId xmlns:a16="http://schemas.microsoft.com/office/drawing/2014/main" id="{4DCFA5DA-F544-6823-D66B-D067008649F2}"/>
              </a:ext>
            </a:extLst>
          </p:cNvPr>
          <p:cNvSpPr txBox="1"/>
          <p:nvPr/>
        </p:nvSpPr>
        <p:spPr>
          <a:xfrm>
            <a:off x="5188911" y="5779509"/>
            <a:ext cx="2283309" cy="338554"/>
          </a:xfrm>
          <a:prstGeom prst="rect">
            <a:avLst/>
          </a:prstGeom>
          <a:noFill/>
        </p:spPr>
        <p:txBody>
          <a:bodyPr wrap="square">
            <a:spAutoFit/>
          </a:bodyPr>
          <a:lstStyle/>
          <a:p>
            <a:r>
              <a:rPr lang="en-US" altLang="zh-CN" sz="1600" dirty="0">
                <a:solidFill>
                  <a:schemeClr val="accent2">
                    <a:lumMod val="75000"/>
                  </a:schemeClr>
                </a:solidFill>
              </a:rPr>
              <a:t>3x Upload</a:t>
            </a:r>
            <a:r>
              <a:rPr lang="en-US" altLang="zh-CN" sz="1600" dirty="0"/>
              <a:t>, 3x Download</a:t>
            </a:r>
            <a:endParaRPr lang="zh-CN" altLang="en-US" sz="1600" dirty="0"/>
          </a:p>
        </p:txBody>
      </p:sp>
      <p:sp>
        <p:nvSpPr>
          <p:cNvPr id="22" name="箭头: 圆角右 21">
            <a:extLst>
              <a:ext uri="{FF2B5EF4-FFF2-40B4-BE49-F238E27FC236}">
                <a16:creationId xmlns:a16="http://schemas.microsoft.com/office/drawing/2014/main" id="{26243055-3EF5-F9CC-FE23-54AA980D8A32}"/>
              </a:ext>
            </a:extLst>
          </p:cNvPr>
          <p:cNvSpPr/>
          <p:nvPr/>
        </p:nvSpPr>
        <p:spPr>
          <a:xfrm rot="16200000">
            <a:off x="4898026" y="5677865"/>
            <a:ext cx="277079" cy="338554"/>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4" name="文本框 23">
            <a:extLst>
              <a:ext uri="{FF2B5EF4-FFF2-40B4-BE49-F238E27FC236}">
                <a16:creationId xmlns:a16="http://schemas.microsoft.com/office/drawing/2014/main" id="{4B410D2C-04E0-294D-EC63-D82CD6D7B79B}"/>
              </a:ext>
            </a:extLst>
          </p:cNvPr>
          <p:cNvSpPr txBox="1"/>
          <p:nvPr/>
        </p:nvSpPr>
        <p:spPr>
          <a:xfrm>
            <a:off x="8353917" y="3691057"/>
            <a:ext cx="2060468" cy="338554"/>
          </a:xfrm>
          <a:prstGeom prst="rect">
            <a:avLst/>
          </a:prstGeom>
          <a:noFill/>
        </p:spPr>
        <p:txBody>
          <a:bodyPr wrap="square">
            <a:spAutoFit/>
          </a:bodyPr>
          <a:lstStyle/>
          <a:p>
            <a:pPr algn="ctr"/>
            <a:r>
              <a:rPr lang="en-US" altLang="zh-CN" sz="1600" dirty="0">
                <a:solidFill>
                  <a:schemeClr val="accent6">
                    <a:lumMod val="50000"/>
                  </a:schemeClr>
                </a:solidFill>
              </a:rPr>
              <a:t>2x Each Direct</a:t>
            </a:r>
            <a:endParaRPr lang="zh-CN" altLang="en-US" sz="1600" dirty="0">
              <a:solidFill>
                <a:schemeClr val="accent6">
                  <a:lumMod val="50000"/>
                </a:schemeClr>
              </a:solidFill>
            </a:endParaRPr>
          </a:p>
        </p:txBody>
      </p:sp>
      <p:sp>
        <p:nvSpPr>
          <p:cNvPr id="26" name="箭头: 上 25">
            <a:extLst>
              <a:ext uri="{FF2B5EF4-FFF2-40B4-BE49-F238E27FC236}">
                <a16:creationId xmlns:a16="http://schemas.microsoft.com/office/drawing/2014/main" id="{F2E58635-67FA-2028-77D3-1CC0748BD745}"/>
              </a:ext>
            </a:extLst>
          </p:cNvPr>
          <p:cNvSpPr/>
          <p:nvPr/>
        </p:nvSpPr>
        <p:spPr>
          <a:xfrm rot="10800000">
            <a:off x="9322781" y="4009588"/>
            <a:ext cx="122739" cy="263329"/>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文本框 27">
            <a:extLst>
              <a:ext uri="{FF2B5EF4-FFF2-40B4-BE49-F238E27FC236}">
                <a16:creationId xmlns:a16="http://schemas.microsoft.com/office/drawing/2014/main" id="{1E9C455A-DE5B-C368-6A2E-057C7AB0B643}"/>
              </a:ext>
            </a:extLst>
          </p:cNvPr>
          <p:cNvSpPr txBox="1"/>
          <p:nvPr/>
        </p:nvSpPr>
        <p:spPr>
          <a:xfrm>
            <a:off x="8671791" y="5779509"/>
            <a:ext cx="2283309" cy="338554"/>
          </a:xfrm>
          <a:prstGeom prst="rect">
            <a:avLst/>
          </a:prstGeom>
          <a:noFill/>
        </p:spPr>
        <p:txBody>
          <a:bodyPr wrap="square">
            <a:spAutoFit/>
          </a:bodyPr>
          <a:lstStyle/>
          <a:p>
            <a:r>
              <a:rPr lang="en-US" altLang="zh-CN" sz="1600" dirty="0">
                <a:solidFill>
                  <a:schemeClr val="accent6">
                    <a:lumMod val="50000"/>
                  </a:schemeClr>
                </a:solidFill>
              </a:rPr>
              <a:t>1x Upload</a:t>
            </a:r>
            <a:r>
              <a:rPr lang="en-US" altLang="zh-CN" sz="1600" dirty="0"/>
              <a:t>, 3x Download</a:t>
            </a:r>
            <a:endParaRPr lang="zh-CN" altLang="en-US" sz="1600" dirty="0"/>
          </a:p>
        </p:txBody>
      </p:sp>
      <p:sp>
        <p:nvSpPr>
          <p:cNvPr id="30" name="箭头: 圆角右 29">
            <a:extLst>
              <a:ext uri="{FF2B5EF4-FFF2-40B4-BE49-F238E27FC236}">
                <a16:creationId xmlns:a16="http://schemas.microsoft.com/office/drawing/2014/main" id="{DE962993-EF3E-A4DD-AF26-3A83583F20AB}"/>
              </a:ext>
            </a:extLst>
          </p:cNvPr>
          <p:cNvSpPr/>
          <p:nvPr/>
        </p:nvSpPr>
        <p:spPr>
          <a:xfrm rot="16200000">
            <a:off x="8380906" y="5677865"/>
            <a:ext cx="277079" cy="338554"/>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4" name="文本框 33">
            <a:extLst>
              <a:ext uri="{FF2B5EF4-FFF2-40B4-BE49-F238E27FC236}">
                <a16:creationId xmlns:a16="http://schemas.microsoft.com/office/drawing/2014/main" id="{B0BFF13D-8172-C8AA-33C4-864D6572EF03}"/>
              </a:ext>
            </a:extLst>
          </p:cNvPr>
          <p:cNvSpPr txBox="1"/>
          <p:nvPr/>
        </p:nvSpPr>
        <p:spPr>
          <a:xfrm>
            <a:off x="4447106" y="6111996"/>
            <a:ext cx="3031067" cy="584775"/>
          </a:xfrm>
          <a:prstGeom prst="rect">
            <a:avLst/>
          </a:prstGeom>
          <a:noFill/>
        </p:spPr>
        <p:txBody>
          <a:bodyPr wrap="square">
            <a:spAutoFit/>
          </a:bodyPr>
          <a:lstStyle/>
          <a:p>
            <a:pPr algn="ctr"/>
            <a:r>
              <a:rPr lang="en-US" altLang="zh-CN" sz="1600" dirty="0">
                <a:latin typeface="Times New Roman" panose="02020603050405020304" pitchFamily="18" charset="0"/>
                <a:cs typeface="Times New Roman" panose="02020603050405020304" pitchFamily="18" charset="0"/>
              </a:rPr>
              <a:t>Ring Algorithm</a:t>
            </a:r>
          </a:p>
          <a:p>
            <a:pPr algn="ctr"/>
            <a:r>
              <a:rPr lang="en-US" altLang="zh-CN" sz="1600" dirty="0">
                <a:latin typeface="Times New Roman" panose="02020603050405020304" pitchFamily="18" charset="0"/>
                <a:cs typeface="Times New Roman" panose="02020603050405020304" pitchFamily="18" charset="0"/>
              </a:rPr>
              <a:t>(Flat GPU-to-GPU modeling)</a:t>
            </a:r>
            <a:endParaRPr lang="zh-CN" altLang="en-US" sz="1600" dirty="0">
              <a:latin typeface="Times New Roman" panose="02020603050405020304" pitchFamily="18" charset="0"/>
              <a:cs typeface="Times New Roman" panose="02020603050405020304" pitchFamily="18" charset="0"/>
            </a:endParaRPr>
          </a:p>
        </p:txBody>
      </p:sp>
      <p:sp>
        <p:nvSpPr>
          <p:cNvPr id="36" name="文本框 35">
            <a:extLst>
              <a:ext uri="{FF2B5EF4-FFF2-40B4-BE49-F238E27FC236}">
                <a16:creationId xmlns:a16="http://schemas.microsoft.com/office/drawing/2014/main" id="{8A501103-D084-0174-D48A-C99FC69DE5A5}"/>
              </a:ext>
            </a:extLst>
          </p:cNvPr>
          <p:cNvSpPr txBox="1"/>
          <p:nvPr/>
        </p:nvSpPr>
        <p:spPr>
          <a:xfrm>
            <a:off x="7924033" y="6111996"/>
            <a:ext cx="3031067" cy="584775"/>
          </a:xfrm>
          <a:prstGeom prst="rect">
            <a:avLst/>
          </a:prstGeom>
          <a:noFill/>
        </p:spPr>
        <p:txBody>
          <a:bodyPr wrap="square">
            <a:spAutoFit/>
          </a:bodyPr>
          <a:lstStyle/>
          <a:p>
            <a:pPr algn="ctr"/>
            <a:r>
              <a:rPr lang="en-US" altLang="zh-CN" sz="1600" dirty="0">
                <a:latin typeface="Times New Roman" panose="02020603050405020304" pitchFamily="18" charset="0"/>
                <a:cs typeface="Times New Roman" panose="02020603050405020304" pitchFamily="18" charset="0"/>
              </a:rPr>
              <a:t>Theoretical</a:t>
            </a:r>
          </a:p>
          <a:p>
            <a:pPr algn="ctr"/>
            <a:r>
              <a:rPr lang="en-US" altLang="zh-CN" sz="1600" dirty="0">
                <a:latin typeface="Times New Roman" panose="02020603050405020304" pitchFamily="18" charset="0"/>
                <a:cs typeface="Times New Roman" panose="02020603050405020304" pitchFamily="18" charset="0"/>
              </a:rPr>
              <a:t>(CPU-aware modeling)</a:t>
            </a:r>
            <a:endParaRPr lang="zh-CN" altLang="en-US" sz="1600" dirty="0">
              <a:latin typeface="Times New Roman" panose="02020603050405020304" pitchFamily="18" charset="0"/>
              <a:cs typeface="Times New Roman" panose="02020603050405020304" pitchFamily="18" charset="0"/>
            </a:endParaRPr>
          </a:p>
        </p:txBody>
      </p:sp>
      <p:sp>
        <p:nvSpPr>
          <p:cNvPr id="38" name="文本框 37">
            <a:extLst>
              <a:ext uri="{FF2B5EF4-FFF2-40B4-BE49-F238E27FC236}">
                <a16:creationId xmlns:a16="http://schemas.microsoft.com/office/drawing/2014/main" id="{B25C6C9F-3B2B-1079-EBD3-0A86CA61EBA9}"/>
              </a:ext>
            </a:extLst>
          </p:cNvPr>
          <p:cNvSpPr txBox="1"/>
          <p:nvPr/>
        </p:nvSpPr>
        <p:spPr>
          <a:xfrm>
            <a:off x="922592" y="6111996"/>
            <a:ext cx="3031067" cy="584775"/>
          </a:xfrm>
          <a:prstGeom prst="rect">
            <a:avLst/>
          </a:prstGeom>
          <a:noFill/>
        </p:spPr>
        <p:txBody>
          <a:bodyPr wrap="square">
            <a:spAutoFit/>
          </a:bodyPr>
          <a:lstStyle/>
          <a:p>
            <a:pPr algn="ctr"/>
            <a:r>
              <a:rPr lang="en-US" altLang="zh-CN" sz="1600" dirty="0">
                <a:latin typeface="Times New Roman" panose="02020603050405020304" pitchFamily="18" charset="0"/>
                <a:cs typeface="Times New Roman" panose="02020603050405020304" pitchFamily="18" charset="0"/>
              </a:rPr>
              <a:t>2 NUMA 4 GPU</a:t>
            </a:r>
          </a:p>
          <a:p>
            <a:pPr algn="ctr"/>
            <a:r>
              <a:rPr lang="en-US" altLang="zh-CN" sz="1600" dirty="0">
                <a:latin typeface="Times New Roman" panose="02020603050405020304" pitchFamily="18" charset="0"/>
                <a:cs typeface="Times New Roman" panose="02020603050405020304" pitchFamily="18" charset="0"/>
              </a:rPr>
              <a:t>Pure PCIe topology</a:t>
            </a:r>
            <a:endParaRPr lang="zh-CN" alt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15697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C64EB8-CBB2-3E43-C7F7-5966B11472B4}"/>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DFB42AFF-5A6B-2377-4266-C450EAB474FF}"/>
              </a:ext>
            </a:extLst>
          </p:cNvPr>
          <p:cNvSpPr>
            <a:spLocks noGrp="1"/>
          </p:cNvSpPr>
          <p:nvPr>
            <p:ph type="title"/>
          </p:nvPr>
        </p:nvSpPr>
        <p:spPr>
          <a:xfrm>
            <a:off x="838200" y="365126"/>
            <a:ext cx="11082867" cy="898596"/>
          </a:xfrm>
        </p:spPr>
        <p:txBody>
          <a:bodyPr>
            <a:normAutofit/>
          </a:bodyPr>
          <a:lstStyle/>
          <a:p>
            <a:r>
              <a:rPr kumimoji="1" lang="en-US" altLang="zh-CN" dirty="0"/>
              <a:t>Observation 2: Vendor CCLs Leave PCIe Idle</a:t>
            </a:r>
            <a:endParaRPr kumimoji="1" lang="zh-CN" altLang="en-US" dirty="0"/>
          </a:p>
        </p:txBody>
      </p:sp>
      <p:sp>
        <p:nvSpPr>
          <p:cNvPr id="3" name="内容占位符 2">
            <a:extLst>
              <a:ext uri="{FF2B5EF4-FFF2-40B4-BE49-F238E27FC236}">
                <a16:creationId xmlns:a16="http://schemas.microsoft.com/office/drawing/2014/main" id="{6318310E-C98C-B9BD-C343-245569234E1B}"/>
              </a:ext>
            </a:extLst>
          </p:cNvPr>
          <p:cNvSpPr>
            <a:spLocks noGrp="1"/>
          </p:cNvSpPr>
          <p:nvPr>
            <p:ph idx="1"/>
          </p:nvPr>
        </p:nvSpPr>
        <p:spPr>
          <a:xfrm>
            <a:off x="838199" y="1428108"/>
            <a:ext cx="10515601" cy="5122115"/>
          </a:xfrm>
        </p:spPr>
        <p:txBody>
          <a:bodyPr>
            <a:normAutofit/>
          </a:bodyPr>
          <a:lstStyle/>
          <a:p>
            <a:r>
              <a:rPr lang="en-US" altLang="zh-CN" sz="2400" b="1" dirty="0">
                <a:solidFill>
                  <a:srgbClr val="005BAD"/>
                </a:solidFill>
              </a:rPr>
              <a:t>C</a:t>
            </a:r>
            <a:r>
              <a:rPr lang="zh-CN" altLang="zh-CN" sz="2400" b="1" dirty="0">
                <a:solidFill>
                  <a:srgbClr val="005BAD"/>
                </a:solidFill>
              </a:rPr>
              <a:t>urrent CCLs ignore hybrid links</a:t>
            </a:r>
            <a:r>
              <a:rPr lang="zh-CN" altLang="zh-CN" sz="2400" dirty="0"/>
              <a:t>: when a dedicated link exists, they route all traffic through it and simply </a:t>
            </a:r>
            <a:r>
              <a:rPr lang="en-US" altLang="zh-CN" sz="2400" dirty="0"/>
              <a:t>ignore </a:t>
            </a:r>
            <a:r>
              <a:rPr lang="zh-CN" altLang="zh-CN" sz="2400" dirty="0"/>
              <a:t>the PCIe path.</a:t>
            </a:r>
            <a:endParaRPr lang="en-US" altLang="zh-CN" sz="2400" dirty="0"/>
          </a:p>
          <a:p>
            <a:r>
              <a:rPr lang="en-US" altLang="zh-CN" sz="2400" dirty="0"/>
              <a:t>For machines have </a:t>
            </a:r>
            <a:r>
              <a:rPr lang="zh-CN" altLang="zh-CN" sz="2400" dirty="0"/>
              <a:t>dedicated link (e.g. NVLink, </a:t>
            </a:r>
            <a:r>
              <a:rPr lang="en-US" altLang="zh-CN" sz="2400" dirty="0" err="1"/>
              <a:t>xGMI</a:t>
            </a:r>
            <a:r>
              <a:rPr lang="en-US" altLang="zh-CN" sz="2400" dirty="0"/>
              <a:t> or </a:t>
            </a:r>
            <a:r>
              <a:rPr lang="zh-CN" altLang="zh-CN" sz="2400" dirty="0"/>
              <a:t>HCCS), </a:t>
            </a:r>
            <a:r>
              <a:rPr lang="zh-CN" altLang="zh-CN" sz="2400" b="1" dirty="0">
                <a:solidFill>
                  <a:srgbClr val="005BAD"/>
                </a:solidFill>
              </a:rPr>
              <a:t>the idle PCIe </a:t>
            </a:r>
            <a:r>
              <a:rPr lang="en-US" altLang="zh-CN" sz="2400" b="1" dirty="0">
                <a:solidFill>
                  <a:srgbClr val="005BAD"/>
                </a:solidFill>
              </a:rPr>
              <a:t>link</a:t>
            </a:r>
            <a:r>
              <a:rPr lang="zh-CN" altLang="zh-CN" sz="2400" b="1" dirty="0">
                <a:solidFill>
                  <a:srgbClr val="005BAD"/>
                </a:solidFill>
              </a:rPr>
              <a:t> can add 10–32% extra bandwidth</a:t>
            </a:r>
            <a:r>
              <a:rPr lang="zh-CN" altLang="zh-CN" sz="2400" b="1" dirty="0"/>
              <a:t> </a:t>
            </a:r>
            <a:r>
              <a:rPr lang="zh-CN" altLang="zh-CN" sz="2400" dirty="0"/>
              <a:t>across </a:t>
            </a:r>
            <a:r>
              <a:rPr lang="en-US" altLang="zh-CN" sz="2400" dirty="0"/>
              <a:t>hardware </a:t>
            </a:r>
            <a:r>
              <a:rPr lang="zh-CN" altLang="zh-CN" sz="2400" dirty="0"/>
              <a:t>vendors and generations.</a:t>
            </a:r>
            <a:endParaRPr lang="en-US" altLang="zh-CN" sz="2400" dirty="0"/>
          </a:p>
          <a:p>
            <a:r>
              <a:rPr lang="en-US" altLang="zh-CN" sz="2400" dirty="0"/>
              <a:t>PCIe is vulnerable to interference (checkpointing, data loading, monitoring….), so its available bandwidth varies at runtime — </a:t>
            </a:r>
            <a:r>
              <a:rPr lang="en-US" altLang="zh-CN" sz="2400" b="1" dirty="0">
                <a:solidFill>
                  <a:srgbClr val="005BAD"/>
                </a:solidFill>
              </a:rPr>
              <a:t>runtime adaptation is needed</a:t>
            </a:r>
            <a:r>
              <a:rPr lang="en-US" altLang="zh-CN" sz="2400" dirty="0"/>
              <a:t>.</a:t>
            </a:r>
            <a:endParaRPr lang="zh-CN" altLang="zh-CN" sz="2400" dirty="0"/>
          </a:p>
        </p:txBody>
      </p:sp>
      <p:sp>
        <p:nvSpPr>
          <p:cNvPr id="4" name="灯片编号占位符 3">
            <a:extLst>
              <a:ext uri="{FF2B5EF4-FFF2-40B4-BE49-F238E27FC236}">
                <a16:creationId xmlns:a16="http://schemas.microsoft.com/office/drawing/2014/main" id="{01E53A74-97BF-101E-A3ED-7FC86A12AA76}"/>
              </a:ext>
            </a:extLst>
          </p:cNvPr>
          <p:cNvSpPr>
            <a:spLocks noGrp="1"/>
          </p:cNvSpPr>
          <p:nvPr>
            <p:ph type="sldNum" sz="quarter" idx="12"/>
          </p:nvPr>
        </p:nvSpPr>
        <p:spPr/>
        <p:txBody>
          <a:bodyPr/>
          <a:lstStyle/>
          <a:p>
            <a:fld id="{46F6BDF6-B4ED-FD4B-B3D3-9E472235FBBA}" type="slidenum">
              <a:rPr kumimoji="1" lang="zh-CN" altLang="en-US" smtClean="0"/>
              <a:pPr/>
              <a:t>4</a:t>
            </a:fld>
            <a:endParaRPr kumimoji="1" lang="zh-CN" altLang="en-US" dirty="0"/>
          </a:p>
        </p:txBody>
      </p:sp>
      <p:graphicFrame>
        <p:nvGraphicFramePr>
          <p:cNvPr id="7" name="表格 6">
            <a:extLst>
              <a:ext uri="{FF2B5EF4-FFF2-40B4-BE49-F238E27FC236}">
                <a16:creationId xmlns:a16="http://schemas.microsoft.com/office/drawing/2014/main" id="{E799A908-0CB4-9752-73AD-219D4182FCE4}"/>
              </a:ext>
            </a:extLst>
          </p:cNvPr>
          <p:cNvGraphicFramePr>
            <a:graphicFrameLocks noGrp="1"/>
          </p:cNvGraphicFramePr>
          <p:nvPr>
            <p:extLst>
              <p:ext uri="{D42A27DB-BD31-4B8C-83A1-F6EECF244321}">
                <p14:modId xmlns:p14="http://schemas.microsoft.com/office/powerpoint/2010/main" val="1078221059"/>
              </p:ext>
            </p:extLst>
          </p:nvPr>
        </p:nvGraphicFramePr>
        <p:xfrm>
          <a:off x="1798116" y="3997223"/>
          <a:ext cx="8484624" cy="2595880"/>
        </p:xfrm>
        <a:graphic>
          <a:graphicData uri="http://schemas.openxmlformats.org/drawingml/2006/table">
            <a:tbl>
              <a:tblPr firstRow="1" bandRow="1">
                <a:tableStyleId>{5C22544A-7EE6-4342-B048-85BDC9FD1C3A}</a:tableStyleId>
              </a:tblPr>
              <a:tblGrid>
                <a:gridCol w="2121156">
                  <a:extLst>
                    <a:ext uri="{9D8B030D-6E8A-4147-A177-3AD203B41FA5}">
                      <a16:colId xmlns:a16="http://schemas.microsoft.com/office/drawing/2014/main" val="3931864628"/>
                    </a:ext>
                  </a:extLst>
                </a:gridCol>
                <a:gridCol w="2121156">
                  <a:extLst>
                    <a:ext uri="{9D8B030D-6E8A-4147-A177-3AD203B41FA5}">
                      <a16:colId xmlns:a16="http://schemas.microsoft.com/office/drawing/2014/main" val="4203095766"/>
                    </a:ext>
                  </a:extLst>
                </a:gridCol>
                <a:gridCol w="2121156">
                  <a:extLst>
                    <a:ext uri="{9D8B030D-6E8A-4147-A177-3AD203B41FA5}">
                      <a16:colId xmlns:a16="http://schemas.microsoft.com/office/drawing/2014/main" val="4130802566"/>
                    </a:ext>
                  </a:extLst>
                </a:gridCol>
                <a:gridCol w="2121156">
                  <a:extLst>
                    <a:ext uri="{9D8B030D-6E8A-4147-A177-3AD203B41FA5}">
                      <a16:colId xmlns:a16="http://schemas.microsoft.com/office/drawing/2014/main" val="2742748392"/>
                    </a:ext>
                  </a:extLst>
                </a:gridCol>
              </a:tblGrid>
              <a:tr h="370840">
                <a:tc>
                  <a:txBody>
                    <a:bodyPr/>
                    <a:lstStyle/>
                    <a:p>
                      <a:pPr algn="ctr">
                        <a:buNone/>
                      </a:pPr>
                      <a:r>
                        <a:rPr lang="zh-CN" sz="1600" b="1" i="0" baseline="0" dirty="0">
                          <a:solidFill>
                            <a:schemeClr val="bg1"/>
                          </a:solidFill>
                          <a:effectLst/>
                          <a:latin typeface="Calibri" panose="020F0502020204030204" pitchFamily="34" charset="0"/>
                          <a:cs typeface="Times New Roman" panose="02020603050405020304" pitchFamily="18" charset="0"/>
                        </a:rPr>
                        <a:t>Accelerator</a:t>
                      </a:r>
                    </a:p>
                  </a:txBody>
                  <a:tcPr marL="63500" marR="63500" marT="31750" marB="31750" anchor="ctr"/>
                </a:tc>
                <a:tc>
                  <a:txBody>
                    <a:bodyPr/>
                    <a:lstStyle/>
                    <a:p>
                      <a:pPr algn="ctr">
                        <a:buNone/>
                      </a:pPr>
                      <a:r>
                        <a:rPr lang="en-US" altLang="zh-CN" sz="1600" b="1" i="0" baseline="0" dirty="0">
                          <a:solidFill>
                            <a:schemeClr val="bg1"/>
                          </a:solidFill>
                          <a:effectLst/>
                          <a:latin typeface="Calibri" panose="020F0502020204030204" pitchFamily="34" charset="0"/>
                          <a:cs typeface="Times New Roman" panose="02020603050405020304" pitchFamily="18" charset="0"/>
                        </a:rPr>
                        <a:t>Dedicated Link </a:t>
                      </a:r>
                      <a:r>
                        <a:rPr lang="en-US" altLang="zh-CN" sz="1600" b="1" i="0" baseline="0" dirty="0" err="1">
                          <a:solidFill>
                            <a:schemeClr val="bg1"/>
                          </a:solidFill>
                          <a:effectLst/>
                          <a:latin typeface="Calibri" panose="020F0502020204030204" pitchFamily="34" charset="0"/>
                          <a:cs typeface="Times New Roman" panose="02020603050405020304" pitchFamily="18" charset="0"/>
                        </a:rPr>
                        <a:t>Bw</a:t>
                      </a:r>
                      <a:r>
                        <a:rPr lang="en-US" altLang="zh-CN" sz="1600" b="1" i="0" baseline="0" dirty="0">
                          <a:solidFill>
                            <a:schemeClr val="bg1"/>
                          </a:solidFill>
                          <a:effectLst/>
                          <a:latin typeface="Calibri" panose="020F0502020204030204" pitchFamily="34" charset="0"/>
                          <a:cs typeface="Times New Roman" panose="02020603050405020304" pitchFamily="18" charset="0"/>
                        </a:rPr>
                        <a:t>.</a:t>
                      </a:r>
                      <a:endParaRPr lang="zh-CN" sz="1600" b="1" i="0" baseline="0" dirty="0">
                        <a:solidFill>
                          <a:schemeClr val="bg1"/>
                        </a:solidFill>
                        <a:effectLst/>
                        <a:latin typeface="Calibri" panose="020F0502020204030204" pitchFamily="34" charset="0"/>
                        <a:cs typeface="Times New Roman" panose="02020603050405020304" pitchFamily="18" charset="0"/>
                      </a:endParaRPr>
                    </a:p>
                  </a:txBody>
                  <a:tcPr marL="63500" marR="63500" marT="31750" marB="31750" anchor="ctr"/>
                </a:tc>
                <a:tc>
                  <a:txBody>
                    <a:bodyPr/>
                    <a:lstStyle/>
                    <a:p>
                      <a:pPr algn="ctr">
                        <a:buNone/>
                      </a:pPr>
                      <a:r>
                        <a:rPr lang="en-US" altLang="zh-CN" sz="1600" b="1" i="0" baseline="0" dirty="0">
                          <a:solidFill>
                            <a:schemeClr val="bg1"/>
                          </a:solidFill>
                          <a:effectLst/>
                          <a:latin typeface="Calibri" panose="020F0502020204030204" pitchFamily="34" charset="0"/>
                          <a:cs typeface="Times New Roman" panose="02020603050405020304" pitchFamily="18" charset="0"/>
                        </a:rPr>
                        <a:t>PCIe </a:t>
                      </a:r>
                      <a:r>
                        <a:rPr lang="en-US" altLang="zh-CN" sz="1600" b="1" i="0" baseline="0" dirty="0" err="1">
                          <a:solidFill>
                            <a:schemeClr val="bg1"/>
                          </a:solidFill>
                          <a:effectLst/>
                          <a:latin typeface="Calibri" panose="020F0502020204030204" pitchFamily="34" charset="0"/>
                          <a:cs typeface="Times New Roman" panose="02020603050405020304" pitchFamily="18" charset="0"/>
                        </a:rPr>
                        <a:t>Bw</a:t>
                      </a:r>
                      <a:r>
                        <a:rPr lang="en-US" altLang="zh-CN" sz="1600" b="1" i="0" baseline="0" dirty="0">
                          <a:solidFill>
                            <a:schemeClr val="bg1"/>
                          </a:solidFill>
                          <a:effectLst/>
                          <a:latin typeface="Calibri" panose="020F0502020204030204" pitchFamily="34" charset="0"/>
                          <a:cs typeface="Times New Roman" panose="02020603050405020304" pitchFamily="18" charset="0"/>
                        </a:rPr>
                        <a:t>.</a:t>
                      </a:r>
                      <a:endParaRPr lang="zh-CN" sz="1600" b="1" i="0" baseline="0" dirty="0">
                        <a:solidFill>
                          <a:schemeClr val="bg1"/>
                        </a:solidFill>
                        <a:effectLst/>
                        <a:latin typeface="Calibri" panose="020F0502020204030204" pitchFamily="34" charset="0"/>
                        <a:cs typeface="Times New Roman" panose="02020603050405020304" pitchFamily="18" charset="0"/>
                      </a:endParaRPr>
                    </a:p>
                  </a:txBody>
                  <a:tcPr marL="63500" marR="63500" marT="31750" marB="31750" anchor="ctr"/>
                </a:tc>
                <a:tc>
                  <a:txBody>
                    <a:bodyPr/>
                    <a:lstStyle/>
                    <a:p>
                      <a:pPr algn="ctr">
                        <a:buNone/>
                      </a:pPr>
                      <a:r>
                        <a:rPr lang="en-US" altLang="zh-CN" sz="1600" b="1" i="0" baseline="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PCIe / Dedicated Ratio</a:t>
                      </a:r>
                      <a:endParaRPr lang="zh-CN" sz="1600" b="1" i="0" baseline="0" dirty="0">
                        <a:solidFill>
                          <a:schemeClr val="bg1"/>
                        </a:solidFill>
                        <a:effectLst/>
                        <a:latin typeface="Calibri" panose="020F0502020204030204" pitchFamily="34" charset="0"/>
                        <a:cs typeface="Times New Roman" panose="02020603050405020304" pitchFamily="18" charset="0"/>
                      </a:endParaRPr>
                    </a:p>
                  </a:txBody>
                  <a:tcPr marL="63500" marR="63500" marT="31750" marB="31750" anchor="ctr"/>
                </a:tc>
                <a:extLst>
                  <a:ext uri="{0D108BD9-81ED-4DB2-BD59-A6C34878D82A}">
                    <a16:rowId xmlns:a16="http://schemas.microsoft.com/office/drawing/2014/main" val="1549937545"/>
                  </a:ext>
                </a:extLst>
              </a:tr>
              <a:tr h="370840">
                <a:tc>
                  <a:txBody>
                    <a:bodyPr/>
                    <a:lstStyle/>
                    <a:p>
                      <a:pPr algn="ctr">
                        <a:buNone/>
                      </a:pPr>
                      <a:r>
                        <a:rPr lang="zh-CN" sz="1600" b="0" i="0" baseline="0" dirty="0">
                          <a:solidFill>
                            <a:schemeClr val="tx1"/>
                          </a:solidFill>
                          <a:effectLst/>
                          <a:latin typeface="Calibri" panose="020F0502020204030204" pitchFamily="34" charset="0"/>
                          <a:cs typeface="Times New Roman" panose="02020603050405020304" pitchFamily="18" charset="0"/>
                        </a:rPr>
                        <a:t>NVIDIA V100 32G SXM</a:t>
                      </a:r>
                    </a:p>
                  </a:txBody>
                  <a:tcPr marL="63500" marR="63500" marT="31750" marB="31750" anchor="ctr"/>
                </a:tc>
                <a:tc>
                  <a:txBody>
                    <a:bodyPr/>
                    <a:lstStyle/>
                    <a:p>
                      <a:pPr algn="ctr">
                        <a:buNone/>
                      </a:pPr>
                      <a:r>
                        <a:rPr lang="zh-CN" sz="1600" b="0" i="0" baseline="0" dirty="0">
                          <a:solidFill>
                            <a:schemeClr val="tx1"/>
                          </a:solidFill>
                          <a:effectLst/>
                          <a:latin typeface="Calibri" panose="020F0502020204030204" pitchFamily="34" charset="0"/>
                          <a:cs typeface="Times New Roman" panose="02020603050405020304" pitchFamily="18" charset="0"/>
                        </a:rPr>
                        <a:t>300</a:t>
                      </a:r>
                      <a:r>
                        <a:rPr lang="en-US" altLang="zh-CN" sz="1600" b="0" i="0" baseline="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GB/s</a:t>
                      </a:r>
                      <a:endParaRPr lang="zh-CN" sz="1600" b="0" i="0" baseline="0" dirty="0">
                        <a:solidFill>
                          <a:schemeClr val="tx1"/>
                        </a:solidFill>
                        <a:effectLst/>
                        <a:latin typeface="Calibri" panose="020F0502020204030204" pitchFamily="34" charset="0"/>
                        <a:cs typeface="Times New Roman" panose="02020603050405020304" pitchFamily="18" charset="0"/>
                      </a:endParaRPr>
                    </a:p>
                  </a:txBody>
                  <a:tcPr marL="63500" marR="63500" marT="31750" marB="31750" anchor="ctr"/>
                </a:tc>
                <a:tc>
                  <a:txBody>
                    <a:bodyPr/>
                    <a:lstStyle/>
                    <a:p>
                      <a:pPr algn="ctr">
                        <a:buNone/>
                      </a:pPr>
                      <a:r>
                        <a:rPr lang="zh-CN" sz="1600" b="0" i="0" baseline="0" dirty="0">
                          <a:solidFill>
                            <a:schemeClr val="tx1"/>
                          </a:solidFill>
                          <a:effectLst/>
                          <a:latin typeface="Calibri" panose="020F0502020204030204" pitchFamily="34" charset="0"/>
                          <a:cs typeface="Times New Roman" panose="02020603050405020304" pitchFamily="18" charset="0"/>
                        </a:rPr>
                        <a:t>32</a:t>
                      </a:r>
                      <a:r>
                        <a:rPr lang="en-US" altLang="zh-CN" sz="1600" b="0" i="0" baseline="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GB/s</a:t>
                      </a:r>
                      <a:endParaRPr lang="zh-CN" sz="1600" b="0" i="0" baseline="0" dirty="0">
                        <a:solidFill>
                          <a:schemeClr val="tx1"/>
                        </a:solidFill>
                        <a:effectLst/>
                        <a:latin typeface="Calibri" panose="020F0502020204030204" pitchFamily="34" charset="0"/>
                        <a:cs typeface="Times New Roman" panose="02020603050405020304" pitchFamily="18" charset="0"/>
                      </a:endParaRPr>
                    </a:p>
                  </a:txBody>
                  <a:tcPr marL="63500" marR="63500" marT="31750" marB="31750" anchor="ctr"/>
                </a:tc>
                <a:tc>
                  <a:txBody>
                    <a:bodyPr/>
                    <a:lstStyle/>
                    <a:p>
                      <a:pPr algn="ctr">
                        <a:buNone/>
                      </a:pPr>
                      <a:r>
                        <a:rPr lang="zh-CN" sz="1600" b="0" i="0" baseline="0" dirty="0">
                          <a:solidFill>
                            <a:schemeClr val="tx1"/>
                          </a:solidFill>
                          <a:effectLst/>
                          <a:latin typeface="Calibri" panose="020F0502020204030204" pitchFamily="34" charset="0"/>
                          <a:cs typeface="Times New Roman" panose="02020603050405020304" pitchFamily="18" charset="0"/>
                        </a:rPr>
                        <a:t>10.7%</a:t>
                      </a:r>
                    </a:p>
                  </a:txBody>
                  <a:tcPr marL="63500" marR="63500" marT="31750" marB="31750" anchor="ctr"/>
                </a:tc>
                <a:extLst>
                  <a:ext uri="{0D108BD9-81ED-4DB2-BD59-A6C34878D82A}">
                    <a16:rowId xmlns:a16="http://schemas.microsoft.com/office/drawing/2014/main" val="1995083293"/>
                  </a:ext>
                </a:extLst>
              </a:tr>
              <a:tr h="370840">
                <a:tc>
                  <a:txBody>
                    <a:bodyPr/>
                    <a:lstStyle/>
                    <a:p>
                      <a:pPr algn="ctr">
                        <a:buNone/>
                      </a:pPr>
                      <a:r>
                        <a:rPr lang="zh-CN" sz="1600" b="0" i="0" baseline="0" dirty="0">
                          <a:solidFill>
                            <a:schemeClr val="tx1"/>
                          </a:solidFill>
                          <a:effectLst/>
                          <a:latin typeface="Calibri" panose="020F0502020204030204" pitchFamily="34" charset="0"/>
                          <a:cs typeface="Times New Roman" panose="02020603050405020304" pitchFamily="18" charset="0"/>
                        </a:rPr>
                        <a:t>NVIDIA A100 80G SXM</a:t>
                      </a:r>
                    </a:p>
                  </a:txBody>
                  <a:tcPr marL="63500" marR="63500" marT="31750" marB="31750" anchor="ctr"/>
                </a:tc>
                <a:tc>
                  <a:txBody>
                    <a:bodyPr/>
                    <a:lstStyle/>
                    <a:p>
                      <a:pPr algn="ctr">
                        <a:buNone/>
                      </a:pPr>
                      <a:r>
                        <a:rPr lang="zh-CN" sz="1600" b="0" i="0" baseline="0" dirty="0">
                          <a:solidFill>
                            <a:schemeClr val="tx1"/>
                          </a:solidFill>
                          <a:effectLst/>
                          <a:latin typeface="Calibri" panose="020F0502020204030204" pitchFamily="34" charset="0"/>
                          <a:cs typeface="Times New Roman" panose="02020603050405020304" pitchFamily="18" charset="0"/>
                        </a:rPr>
                        <a:t>600</a:t>
                      </a:r>
                      <a:r>
                        <a:rPr lang="en-US" altLang="zh-CN" sz="1600" b="0" i="0" baseline="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GB/s</a:t>
                      </a:r>
                      <a:endParaRPr lang="zh-CN" sz="1600" b="0" i="0" baseline="0" dirty="0">
                        <a:solidFill>
                          <a:schemeClr val="tx1"/>
                        </a:solidFill>
                        <a:effectLst/>
                        <a:latin typeface="Calibri" panose="020F0502020204030204" pitchFamily="34" charset="0"/>
                        <a:cs typeface="Times New Roman" panose="02020603050405020304" pitchFamily="18" charset="0"/>
                      </a:endParaRPr>
                    </a:p>
                  </a:txBody>
                  <a:tcPr marL="63500" marR="63500" marT="31750" marB="31750" anchor="ctr"/>
                </a:tc>
                <a:tc>
                  <a:txBody>
                    <a:bodyPr/>
                    <a:lstStyle/>
                    <a:p>
                      <a:pPr algn="ctr">
                        <a:buNone/>
                      </a:pPr>
                      <a:r>
                        <a:rPr lang="zh-CN" sz="1600" b="0" i="0" baseline="0" dirty="0">
                          <a:solidFill>
                            <a:schemeClr val="tx1"/>
                          </a:solidFill>
                          <a:effectLst/>
                          <a:latin typeface="Calibri" panose="020F0502020204030204" pitchFamily="34" charset="0"/>
                          <a:cs typeface="Times New Roman" panose="02020603050405020304" pitchFamily="18" charset="0"/>
                        </a:rPr>
                        <a:t>64</a:t>
                      </a:r>
                      <a:r>
                        <a:rPr lang="en-US" altLang="zh-CN" sz="1600" b="0" i="0" baseline="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GB/s</a:t>
                      </a:r>
                      <a:endParaRPr lang="zh-CN" sz="1600" b="0" i="0" baseline="0" dirty="0">
                        <a:solidFill>
                          <a:schemeClr val="tx1"/>
                        </a:solidFill>
                        <a:effectLst/>
                        <a:latin typeface="Calibri" panose="020F0502020204030204" pitchFamily="34" charset="0"/>
                        <a:cs typeface="Times New Roman" panose="02020603050405020304" pitchFamily="18" charset="0"/>
                      </a:endParaRPr>
                    </a:p>
                  </a:txBody>
                  <a:tcPr marL="63500" marR="63500" marT="31750" marB="31750" anchor="ctr"/>
                </a:tc>
                <a:tc>
                  <a:txBody>
                    <a:bodyPr/>
                    <a:lstStyle/>
                    <a:p>
                      <a:pPr algn="ctr">
                        <a:buNone/>
                      </a:pPr>
                      <a:r>
                        <a:rPr lang="zh-CN" sz="1600" b="0" i="0" baseline="0" dirty="0">
                          <a:solidFill>
                            <a:schemeClr val="tx1"/>
                          </a:solidFill>
                          <a:effectLst/>
                          <a:latin typeface="Calibri" panose="020F0502020204030204" pitchFamily="34" charset="0"/>
                          <a:cs typeface="Times New Roman" panose="02020603050405020304" pitchFamily="18" charset="0"/>
                        </a:rPr>
                        <a:t>10.7%</a:t>
                      </a:r>
                    </a:p>
                  </a:txBody>
                  <a:tcPr marL="63500" marR="63500" marT="31750" marB="31750" anchor="ctr"/>
                </a:tc>
                <a:extLst>
                  <a:ext uri="{0D108BD9-81ED-4DB2-BD59-A6C34878D82A}">
                    <a16:rowId xmlns:a16="http://schemas.microsoft.com/office/drawing/2014/main" val="2153094643"/>
                  </a:ext>
                </a:extLst>
              </a:tr>
              <a:tr h="370840">
                <a:tc>
                  <a:txBody>
                    <a:bodyPr/>
                    <a:lstStyle/>
                    <a:p>
                      <a:pPr algn="ctr">
                        <a:buNone/>
                      </a:pPr>
                      <a:r>
                        <a:rPr lang="zh-CN" sz="1600" b="0" i="0" baseline="0" dirty="0">
                          <a:solidFill>
                            <a:schemeClr val="tx1"/>
                          </a:solidFill>
                          <a:effectLst/>
                          <a:latin typeface="Calibri" panose="020F0502020204030204" pitchFamily="34" charset="0"/>
                          <a:cs typeface="Times New Roman" panose="02020603050405020304" pitchFamily="18" charset="0"/>
                        </a:rPr>
                        <a:t>NVIDIA H100 SXM</a:t>
                      </a:r>
                    </a:p>
                  </a:txBody>
                  <a:tcPr marL="63500" marR="63500" marT="31750" marB="31750" anchor="ctr"/>
                </a:tc>
                <a:tc>
                  <a:txBody>
                    <a:bodyPr/>
                    <a:lstStyle/>
                    <a:p>
                      <a:pPr algn="ctr">
                        <a:buNone/>
                      </a:pPr>
                      <a:r>
                        <a:rPr lang="zh-CN" sz="1600" b="0" i="0" baseline="0" dirty="0">
                          <a:solidFill>
                            <a:schemeClr val="tx1"/>
                          </a:solidFill>
                          <a:effectLst/>
                          <a:latin typeface="Calibri" panose="020F0502020204030204" pitchFamily="34" charset="0"/>
                          <a:cs typeface="Times New Roman" panose="02020603050405020304" pitchFamily="18" charset="0"/>
                        </a:rPr>
                        <a:t>900</a:t>
                      </a:r>
                      <a:r>
                        <a:rPr lang="en-US" altLang="zh-CN" sz="1600" b="0" i="0" baseline="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GB/s</a:t>
                      </a:r>
                      <a:endParaRPr lang="zh-CN" sz="1600" b="0" i="0" baseline="0" dirty="0">
                        <a:solidFill>
                          <a:schemeClr val="tx1"/>
                        </a:solidFill>
                        <a:effectLst/>
                        <a:latin typeface="Calibri" panose="020F0502020204030204" pitchFamily="34" charset="0"/>
                        <a:cs typeface="Times New Roman" panose="02020603050405020304" pitchFamily="18" charset="0"/>
                      </a:endParaRPr>
                    </a:p>
                  </a:txBody>
                  <a:tcPr marL="63500" marR="63500" marT="31750" marB="31750" anchor="ctr"/>
                </a:tc>
                <a:tc>
                  <a:txBody>
                    <a:bodyPr/>
                    <a:lstStyle/>
                    <a:p>
                      <a:pPr algn="ctr">
                        <a:buNone/>
                      </a:pPr>
                      <a:r>
                        <a:rPr lang="zh-CN" sz="1600" b="0" i="0" baseline="0" dirty="0">
                          <a:solidFill>
                            <a:schemeClr val="tx1"/>
                          </a:solidFill>
                          <a:effectLst/>
                          <a:latin typeface="Calibri" panose="020F0502020204030204" pitchFamily="34" charset="0"/>
                          <a:cs typeface="Times New Roman" panose="02020603050405020304" pitchFamily="18" charset="0"/>
                        </a:rPr>
                        <a:t>128</a:t>
                      </a:r>
                      <a:r>
                        <a:rPr lang="en-US" altLang="zh-CN" sz="1600" b="0" i="0" baseline="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GB/s</a:t>
                      </a:r>
                      <a:endParaRPr lang="zh-CN" sz="1600" b="0" i="0" baseline="0" dirty="0">
                        <a:solidFill>
                          <a:schemeClr val="tx1"/>
                        </a:solidFill>
                        <a:effectLst/>
                        <a:latin typeface="Calibri" panose="020F0502020204030204" pitchFamily="34" charset="0"/>
                        <a:cs typeface="Times New Roman" panose="02020603050405020304" pitchFamily="18" charset="0"/>
                      </a:endParaRPr>
                    </a:p>
                  </a:txBody>
                  <a:tcPr marL="63500" marR="63500" marT="31750" marB="31750" anchor="ctr"/>
                </a:tc>
                <a:tc>
                  <a:txBody>
                    <a:bodyPr/>
                    <a:lstStyle/>
                    <a:p>
                      <a:pPr algn="ctr">
                        <a:buNone/>
                      </a:pPr>
                      <a:r>
                        <a:rPr lang="zh-CN" sz="1600" b="0" i="0" baseline="0">
                          <a:solidFill>
                            <a:schemeClr val="tx1"/>
                          </a:solidFill>
                          <a:effectLst/>
                          <a:latin typeface="Calibri" panose="020F0502020204030204" pitchFamily="34" charset="0"/>
                          <a:cs typeface="Times New Roman" panose="02020603050405020304" pitchFamily="18" charset="0"/>
                        </a:rPr>
                        <a:t>14.2%</a:t>
                      </a:r>
                    </a:p>
                  </a:txBody>
                  <a:tcPr marL="63500" marR="63500" marT="31750" marB="31750" anchor="ctr"/>
                </a:tc>
                <a:extLst>
                  <a:ext uri="{0D108BD9-81ED-4DB2-BD59-A6C34878D82A}">
                    <a16:rowId xmlns:a16="http://schemas.microsoft.com/office/drawing/2014/main" val="1329976353"/>
                  </a:ext>
                </a:extLst>
              </a:tr>
              <a:tr h="370840">
                <a:tc>
                  <a:txBody>
                    <a:bodyPr/>
                    <a:lstStyle/>
                    <a:p>
                      <a:pPr algn="ctr">
                        <a:buNone/>
                      </a:pPr>
                      <a:r>
                        <a:rPr lang="zh-CN" sz="1600" b="0" i="0" baseline="0" dirty="0">
                          <a:solidFill>
                            <a:schemeClr val="tx1"/>
                          </a:solidFill>
                          <a:effectLst/>
                          <a:latin typeface="Calibri" panose="020F0502020204030204" pitchFamily="34" charset="0"/>
                          <a:cs typeface="Times New Roman" panose="02020603050405020304" pitchFamily="18" charset="0"/>
                        </a:rPr>
                        <a:t>NVIDIA H800 SXM</a:t>
                      </a:r>
                    </a:p>
                  </a:txBody>
                  <a:tcPr marL="63500" marR="63500" marT="31750" marB="31750" anchor="ctr"/>
                </a:tc>
                <a:tc>
                  <a:txBody>
                    <a:bodyPr/>
                    <a:lstStyle/>
                    <a:p>
                      <a:pPr algn="ctr">
                        <a:buNone/>
                      </a:pPr>
                      <a:r>
                        <a:rPr lang="zh-CN" sz="1600" b="0" i="0" baseline="0" dirty="0">
                          <a:solidFill>
                            <a:schemeClr val="tx1"/>
                          </a:solidFill>
                          <a:effectLst/>
                          <a:latin typeface="Calibri" panose="020F0502020204030204" pitchFamily="34" charset="0"/>
                          <a:cs typeface="Times New Roman" panose="02020603050405020304" pitchFamily="18" charset="0"/>
                        </a:rPr>
                        <a:t>400</a:t>
                      </a:r>
                      <a:r>
                        <a:rPr lang="en-US" altLang="zh-CN" sz="1600" b="0" i="0" baseline="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GB/s</a:t>
                      </a:r>
                      <a:endParaRPr lang="zh-CN" sz="1600" b="0" i="0" baseline="0" dirty="0">
                        <a:solidFill>
                          <a:schemeClr val="tx1"/>
                        </a:solidFill>
                        <a:effectLst/>
                        <a:latin typeface="Calibri" panose="020F0502020204030204" pitchFamily="34" charset="0"/>
                        <a:cs typeface="Times New Roman" panose="02020603050405020304" pitchFamily="18" charset="0"/>
                      </a:endParaRPr>
                    </a:p>
                  </a:txBody>
                  <a:tcPr marL="63500" marR="63500" marT="31750" marB="31750" anchor="ctr"/>
                </a:tc>
                <a:tc>
                  <a:txBody>
                    <a:bodyPr/>
                    <a:lstStyle/>
                    <a:p>
                      <a:pPr algn="ctr">
                        <a:buNone/>
                      </a:pPr>
                      <a:r>
                        <a:rPr lang="zh-CN" sz="1600" b="0" i="0" baseline="0" dirty="0">
                          <a:solidFill>
                            <a:schemeClr val="tx1"/>
                          </a:solidFill>
                          <a:effectLst/>
                          <a:latin typeface="Calibri" panose="020F0502020204030204" pitchFamily="34" charset="0"/>
                          <a:cs typeface="Times New Roman" panose="02020603050405020304" pitchFamily="18" charset="0"/>
                        </a:rPr>
                        <a:t>128</a:t>
                      </a:r>
                      <a:r>
                        <a:rPr lang="en-US" altLang="zh-CN" sz="1600" b="0" i="0" baseline="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GB/s</a:t>
                      </a:r>
                      <a:endParaRPr lang="zh-CN" sz="1600" b="0" i="0" baseline="0" dirty="0">
                        <a:solidFill>
                          <a:schemeClr val="tx1"/>
                        </a:solidFill>
                        <a:effectLst/>
                        <a:latin typeface="Calibri" panose="020F0502020204030204" pitchFamily="34" charset="0"/>
                        <a:cs typeface="Times New Roman" panose="02020603050405020304" pitchFamily="18" charset="0"/>
                      </a:endParaRPr>
                    </a:p>
                  </a:txBody>
                  <a:tcPr marL="63500" marR="63500" marT="31750" marB="31750" anchor="ctr"/>
                </a:tc>
                <a:tc>
                  <a:txBody>
                    <a:bodyPr/>
                    <a:lstStyle/>
                    <a:p>
                      <a:pPr algn="ctr">
                        <a:buNone/>
                      </a:pPr>
                      <a:r>
                        <a:rPr lang="zh-CN" sz="1600" b="0" i="0" baseline="0" dirty="0">
                          <a:solidFill>
                            <a:schemeClr val="tx1"/>
                          </a:solidFill>
                          <a:effectLst/>
                          <a:latin typeface="Calibri" panose="020F0502020204030204" pitchFamily="34" charset="0"/>
                          <a:cs typeface="Times New Roman" panose="02020603050405020304" pitchFamily="18" charset="0"/>
                        </a:rPr>
                        <a:t>32.0%</a:t>
                      </a:r>
                    </a:p>
                  </a:txBody>
                  <a:tcPr marL="63500" marR="63500" marT="31750" marB="31750" anchor="ctr"/>
                </a:tc>
                <a:extLst>
                  <a:ext uri="{0D108BD9-81ED-4DB2-BD59-A6C34878D82A}">
                    <a16:rowId xmlns:a16="http://schemas.microsoft.com/office/drawing/2014/main" val="591480923"/>
                  </a:ext>
                </a:extLst>
              </a:tr>
              <a:tr h="370840">
                <a:tc>
                  <a:txBody>
                    <a:bodyPr/>
                    <a:lstStyle/>
                    <a:p>
                      <a:pPr algn="ctr">
                        <a:buNone/>
                      </a:pPr>
                      <a:r>
                        <a:rPr lang="zh-CN" sz="1600" b="0" i="0" baseline="0" dirty="0">
                          <a:solidFill>
                            <a:schemeClr val="tx1"/>
                          </a:solidFill>
                          <a:effectLst/>
                          <a:latin typeface="Calibri" panose="020F0502020204030204" pitchFamily="34" charset="0"/>
                          <a:cs typeface="Times New Roman" panose="02020603050405020304" pitchFamily="18" charset="0"/>
                        </a:rPr>
                        <a:t>AMD Instinct MI300X</a:t>
                      </a:r>
                    </a:p>
                  </a:txBody>
                  <a:tcPr marL="63500" marR="63500" marT="31750" marB="31750" anchor="ctr"/>
                </a:tc>
                <a:tc>
                  <a:txBody>
                    <a:bodyPr/>
                    <a:lstStyle/>
                    <a:p>
                      <a:pPr algn="ctr">
                        <a:buNone/>
                      </a:pPr>
                      <a:r>
                        <a:rPr lang="zh-CN" sz="1600" b="0" i="0" baseline="0" dirty="0">
                          <a:solidFill>
                            <a:schemeClr val="tx1"/>
                          </a:solidFill>
                          <a:effectLst/>
                          <a:latin typeface="Calibri" panose="020F0502020204030204" pitchFamily="34" charset="0"/>
                          <a:cs typeface="Times New Roman" panose="02020603050405020304" pitchFamily="18" charset="0"/>
                        </a:rPr>
                        <a:t>896</a:t>
                      </a:r>
                      <a:r>
                        <a:rPr lang="en-US" altLang="zh-CN" sz="1600" b="0" i="0" baseline="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GB/s</a:t>
                      </a:r>
                      <a:endParaRPr lang="zh-CN" sz="1600" b="0" i="0" baseline="0" dirty="0">
                        <a:solidFill>
                          <a:schemeClr val="tx1"/>
                        </a:solidFill>
                        <a:effectLst/>
                        <a:latin typeface="Calibri" panose="020F0502020204030204" pitchFamily="34" charset="0"/>
                        <a:cs typeface="Times New Roman" panose="02020603050405020304" pitchFamily="18" charset="0"/>
                      </a:endParaRPr>
                    </a:p>
                  </a:txBody>
                  <a:tcPr marL="63500" marR="63500" marT="31750" marB="31750" anchor="ctr"/>
                </a:tc>
                <a:tc>
                  <a:txBody>
                    <a:bodyPr/>
                    <a:lstStyle/>
                    <a:p>
                      <a:pPr algn="ctr">
                        <a:buNone/>
                      </a:pPr>
                      <a:r>
                        <a:rPr lang="zh-CN" sz="1600" b="0" i="0" baseline="0" dirty="0">
                          <a:solidFill>
                            <a:schemeClr val="tx1"/>
                          </a:solidFill>
                          <a:effectLst/>
                          <a:latin typeface="Calibri" panose="020F0502020204030204" pitchFamily="34" charset="0"/>
                          <a:cs typeface="Times New Roman" panose="02020603050405020304" pitchFamily="18" charset="0"/>
                        </a:rPr>
                        <a:t>128</a:t>
                      </a:r>
                      <a:r>
                        <a:rPr lang="en-US" altLang="zh-CN" sz="1600" b="0" i="0" baseline="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GB/s</a:t>
                      </a:r>
                      <a:endParaRPr lang="zh-CN" sz="1600" b="0" i="0" baseline="0" dirty="0">
                        <a:solidFill>
                          <a:schemeClr val="tx1"/>
                        </a:solidFill>
                        <a:effectLst/>
                        <a:latin typeface="Calibri" panose="020F0502020204030204" pitchFamily="34" charset="0"/>
                        <a:cs typeface="Times New Roman" panose="02020603050405020304" pitchFamily="18" charset="0"/>
                      </a:endParaRPr>
                    </a:p>
                  </a:txBody>
                  <a:tcPr marL="63500" marR="63500" marT="31750" marB="31750" anchor="ctr"/>
                </a:tc>
                <a:tc>
                  <a:txBody>
                    <a:bodyPr/>
                    <a:lstStyle/>
                    <a:p>
                      <a:pPr algn="ctr">
                        <a:buNone/>
                      </a:pPr>
                      <a:r>
                        <a:rPr lang="zh-CN" sz="1600" b="0" i="0" baseline="0" dirty="0">
                          <a:solidFill>
                            <a:schemeClr val="tx1"/>
                          </a:solidFill>
                          <a:effectLst/>
                          <a:latin typeface="Calibri" panose="020F0502020204030204" pitchFamily="34" charset="0"/>
                          <a:cs typeface="Times New Roman" panose="02020603050405020304" pitchFamily="18" charset="0"/>
                        </a:rPr>
                        <a:t>14.3%</a:t>
                      </a:r>
                    </a:p>
                  </a:txBody>
                  <a:tcPr marL="63500" marR="63500" marT="31750" marB="31750" anchor="ctr"/>
                </a:tc>
                <a:extLst>
                  <a:ext uri="{0D108BD9-81ED-4DB2-BD59-A6C34878D82A}">
                    <a16:rowId xmlns:a16="http://schemas.microsoft.com/office/drawing/2014/main" val="3971250362"/>
                  </a:ext>
                </a:extLst>
              </a:tr>
              <a:tr h="370840">
                <a:tc>
                  <a:txBody>
                    <a:bodyPr/>
                    <a:lstStyle/>
                    <a:p>
                      <a:pPr algn="ctr">
                        <a:buNone/>
                      </a:pPr>
                      <a:r>
                        <a:rPr lang="zh-CN" sz="1600" b="0" i="0" baseline="0">
                          <a:solidFill>
                            <a:schemeClr val="tx1"/>
                          </a:solidFill>
                          <a:effectLst/>
                          <a:latin typeface="Calibri" panose="020F0502020204030204" pitchFamily="34" charset="0"/>
                          <a:cs typeface="Times New Roman" panose="02020603050405020304" pitchFamily="18" charset="0"/>
                        </a:rPr>
                        <a:t>Huawei Ascend 910B</a:t>
                      </a:r>
                    </a:p>
                  </a:txBody>
                  <a:tcPr marL="63500" marR="63500" marT="31750" marB="31750" anchor="ctr"/>
                </a:tc>
                <a:tc>
                  <a:txBody>
                    <a:bodyPr/>
                    <a:lstStyle/>
                    <a:p>
                      <a:pPr algn="ctr">
                        <a:buNone/>
                      </a:pPr>
                      <a:r>
                        <a:rPr lang="zh-CN" sz="1600" b="0" i="0" baseline="0" dirty="0">
                          <a:solidFill>
                            <a:schemeClr val="tx1"/>
                          </a:solidFill>
                          <a:effectLst/>
                          <a:latin typeface="Calibri" panose="020F0502020204030204" pitchFamily="34" charset="0"/>
                          <a:cs typeface="Times New Roman" panose="02020603050405020304" pitchFamily="18" charset="0"/>
                        </a:rPr>
                        <a:t>392</a:t>
                      </a:r>
                      <a:r>
                        <a:rPr lang="en-US" altLang="zh-CN" sz="1600" b="0" i="0" baseline="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GB/s</a:t>
                      </a:r>
                      <a:endParaRPr lang="zh-CN" sz="1600" b="0" i="0" baseline="0" dirty="0">
                        <a:solidFill>
                          <a:schemeClr val="tx1"/>
                        </a:solidFill>
                        <a:effectLst/>
                        <a:latin typeface="Calibri" panose="020F0502020204030204" pitchFamily="34" charset="0"/>
                        <a:cs typeface="Times New Roman" panose="02020603050405020304" pitchFamily="18" charset="0"/>
                      </a:endParaRPr>
                    </a:p>
                  </a:txBody>
                  <a:tcPr marL="63500" marR="63500" marT="31750" marB="31750" anchor="ctr"/>
                </a:tc>
                <a:tc>
                  <a:txBody>
                    <a:bodyPr/>
                    <a:lstStyle/>
                    <a:p>
                      <a:pPr algn="ctr">
                        <a:buNone/>
                      </a:pPr>
                      <a:r>
                        <a:rPr lang="zh-CN" sz="1600" b="0" i="0" baseline="0" dirty="0">
                          <a:solidFill>
                            <a:schemeClr val="tx1"/>
                          </a:solidFill>
                          <a:effectLst/>
                          <a:latin typeface="Calibri" panose="020F0502020204030204" pitchFamily="34" charset="0"/>
                          <a:cs typeface="Times New Roman" panose="02020603050405020304" pitchFamily="18" charset="0"/>
                        </a:rPr>
                        <a:t>64</a:t>
                      </a:r>
                      <a:r>
                        <a:rPr lang="en-US" altLang="zh-CN" sz="1600" b="0" i="0" baseline="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GB/s</a:t>
                      </a:r>
                      <a:endParaRPr lang="zh-CN" sz="1600" b="0" i="0" baseline="0" dirty="0">
                        <a:solidFill>
                          <a:schemeClr val="tx1"/>
                        </a:solidFill>
                        <a:effectLst/>
                        <a:latin typeface="Calibri" panose="020F0502020204030204" pitchFamily="34" charset="0"/>
                        <a:cs typeface="Times New Roman" panose="02020603050405020304" pitchFamily="18" charset="0"/>
                      </a:endParaRPr>
                    </a:p>
                  </a:txBody>
                  <a:tcPr marL="63500" marR="63500" marT="31750" marB="31750" anchor="ctr"/>
                </a:tc>
                <a:tc>
                  <a:txBody>
                    <a:bodyPr/>
                    <a:lstStyle/>
                    <a:p>
                      <a:pPr algn="ctr">
                        <a:buNone/>
                      </a:pPr>
                      <a:r>
                        <a:rPr lang="zh-CN" sz="1600" b="0" i="0" baseline="0" dirty="0">
                          <a:solidFill>
                            <a:schemeClr val="tx1"/>
                          </a:solidFill>
                          <a:effectLst/>
                          <a:latin typeface="Calibri" panose="020F0502020204030204" pitchFamily="34" charset="0"/>
                          <a:cs typeface="Times New Roman" panose="02020603050405020304" pitchFamily="18" charset="0"/>
                        </a:rPr>
                        <a:t>16.3%</a:t>
                      </a:r>
                    </a:p>
                  </a:txBody>
                  <a:tcPr marL="63500" marR="63500" marT="31750" marB="31750" anchor="ctr"/>
                </a:tc>
                <a:extLst>
                  <a:ext uri="{0D108BD9-81ED-4DB2-BD59-A6C34878D82A}">
                    <a16:rowId xmlns:a16="http://schemas.microsoft.com/office/drawing/2014/main" val="1149869252"/>
                  </a:ext>
                </a:extLst>
              </a:tr>
            </a:tbl>
          </a:graphicData>
        </a:graphic>
      </p:graphicFrame>
    </p:spTree>
    <p:extLst>
      <p:ext uri="{BB962C8B-B14F-4D97-AF65-F5344CB8AC3E}">
        <p14:creationId xmlns:p14="http://schemas.microsoft.com/office/powerpoint/2010/main" val="412817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D9E29CB-ED64-6A5B-33B9-DC0F71680E60}"/>
              </a:ext>
            </a:extLst>
          </p:cNvPr>
          <p:cNvSpPr>
            <a:spLocks noGrp="1"/>
          </p:cNvSpPr>
          <p:nvPr>
            <p:ph type="title"/>
          </p:nvPr>
        </p:nvSpPr>
        <p:spPr/>
        <p:txBody>
          <a:bodyPr/>
          <a:lstStyle/>
          <a:p>
            <a:r>
              <a:rPr lang="en-US" altLang="zh-CN" dirty="0"/>
              <a:t>HyLink </a:t>
            </a:r>
            <a:r>
              <a:rPr lang="zh-CN" altLang="zh-CN" dirty="0"/>
              <a:t>—</a:t>
            </a:r>
            <a:r>
              <a:rPr lang="en-US" altLang="zh-CN" dirty="0"/>
              <a:t> Design Overview</a:t>
            </a:r>
            <a:endParaRPr lang="zh-CN" altLang="en-US" dirty="0"/>
          </a:p>
        </p:txBody>
      </p:sp>
      <p:sp>
        <p:nvSpPr>
          <p:cNvPr id="3" name="内容占位符 2">
            <a:extLst>
              <a:ext uri="{FF2B5EF4-FFF2-40B4-BE49-F238E27FC236}">
                <a16:creationId xmlns:a16="http://schemas.microsoft.com/office/drawing/2014/main" id="{377B0E8E-7AED-8B93-24BB-422F9749FBEA}"/>
              </a:ext>
            </a:extLst>
          </p:cNvPr>
          <p:cNvSpPr>
            <a:spLocks noGrp="1"/>
          </p:cNvSpPr>
          <p:nvPr>
            <p:ph idx="1"/>
          </p:nvPr>
        </p:nvSpPr>
        <p:spPr>
          <a:xfrm>
            <a:off x="479881" y="1521991"/>
            <a:ext cx="6266607" cy="4748855"/>
          </a:xfrm>
        </p:spPr>
        <p:txBody>
          <a:bodyPr>
            <a:noAutofit/>
          </a:bodyPr>
          <a:lstStyle/>
          <a:p>
            <a:r>
              <a:rPr lang="zh-CN" altLang="zh-CN" sz="2400" b="1" dirty="0">
                <a:solidFill>
                  <a:srgbClr val="005BAD"/>
                </a:solidFill>
              </a:rPr>
              <a:t>PCIe CCL</a:t>
            </a:r>
            <a:r>
              <a:rPr lang="zh-CN" altLang="zh-CN" sz="2400" dirty="0">
                <a:solidFill>
                  <a:srgbClr val="005BAD"/>
                </a:solidFill>
              </a:rPr>
              <a:t> </a:t>
            </a:r>
            <a:r>
              <a:rPr lang="zh-CN" altLang="zh-CN" sz="2400" dirty="0"/>
              <a:t>— models the PCIe hierarchy natively, with the </a:t>
            </a:r>
            <a:r>
              <a:rPr lang="zh-CN" altLang="zh-CN" sz="2400" b="1" dirty="0"/>
              <a:t>CPU as an active router &amp; compute node</a:t>
            </a:r>
            <a:r>
              <a:rPr lang="zh-CN" altLang="zh-CN" sz="2400" dirty="0"/>
              <a:t>.</a:t>
            </a:r>
            <a:r>
              <a:rPr lang="en-US" altLang="zh-CN" sz="2400" dirty="0"/>
              <a:t> (Observation 1)</a:t>
            </a:r>
            <a:endParaRPr lang="zh-CN" altLang="zh-CN" sz="2400" dirty="0"/>
          </a:p>
          <a:p>
            <a:r>
              <a:rPr lang="zh-CN" altLang="zh-CN" sz="2400" b="1" dirty="0">
                <a:solidFill>
                  <a:srgbClr val="005BAD"/>
                </a:solidFill>
              </a:rPr>
              <a:t>Multipath Orchestrator</a:t>
            </a:r>
            <a:r>
              <a:rPr lang="zh-CN" altLang="zh-CN" sz="2400" dirty="0">
                <a:solidFill>
                  <a:srgbClr val="005BAD"/>
                </a:solidFill>
              </a:rPr>
              <a:t> </a:t>
            </a:r>
            <a:r>
              <a:rPr lang="zh-CN" altLang="zh-CN" sz="2400" dirty="0"/>
              <a:t>— </a:t>
            </a:r>
            <a:r>
              <a:rPr lang="en-US" altLang="zh-CN" sz="2400" dirty="0"/>
              <a:t>split collectives and make them run on both </a:t>
            </a:r>
            <a:r>
              <a:rPr lang="zh-CN" altLang="zh-CN" sz="2400" b="1" dirty="0">
                <a:solidFill>
                  <a:schemeClr val="accent6">
                    <a:lumMod val="75000"/>
                  </a:schemeClr>
                </a:solidFill>
              </a:rPr>
              <a:t>dedicated</a:t>
            </a:r>
            <a:r>
              <a:rPr lang="en-US" altLang="zh-CN" sz="2400" b="1" dirty="0">
                <a:solidFill>
                  <a:schemeClr val="accent6">
                    <a:lumMod val="75000"/>
                  </a:schemeClr>
                </a:solidFill>
              </a:rPr>
              <a:t> link</a:t>
            </a:r>
            <a:r>
              <a:rPr lang="zh-CN" altLang="zh-CN" sz="2400" b="1" dirty="0"/>
              <a:t> </a:t>
            </a:r>
            <a:r>
              <a:rPr lang="en-US" altLang="zh-CN" sz="2400" b="1" dirty="0"/>
              <a:t>and</a:t>
            </a:r>
            <a:r>
              <a:rPr lang="zh-CN" altLang="zh-CN" sz="2400" b="1" dirty="0"/>
              <a:t> </a:t>
            </a:r>
            <a:r>
              <a:rPr lang="zh-CN" altLang="zh-CN" sz="2400" b="1" dirty="0">
                <a:solidFill>
                  <a:srgbClr val="005BAD"/>
                </a:solidFill>
              </a:rPr>
              <a:t>PCIe</a:t>
            </a:r>
            <a:r>
              <a:rPr lang="en-US" altLang="zh-CN" sz="2400" b="1" dirty="0">
                <a:solidFill>
                  <a:srgbClr val="005BAD"/>
                </a:solidFill>
              </a:rPr>
              <a:t> link</a:t>
            </a:r>
            <a:r>
              <a:rPr lang="en-US" altLang="zh-CN" sz="2400" dirty="0"/>
              <a:t> efficiently. (Observation 2)</a:t>
            </a:r>
          </a:p>
          <a:p>
            <a:r>
              <a:rPr lang="en-US" altLang="zh-CN" sz="2400" b="1" dirty="0">
                <a:solidFill>
                  <a:srgbClr val="005BAD"/>
                </a:solidFill>
              </a:rPr>
              <a:t>Workflow: </a:t>
            </a:r>
          </a:p>
          <a:p>
            <a:pPr lvl="1"/>
            <a:r>
              <a:rPr lang="zh-CN" altLang="zh-CN" b="1" dirty="0"/>
              <a:t>LD_PRELOAD</a:t>
            </a:r>
            <a:r>
              <a:rPr lang="en-US" altLang="zh-CN" b="1" dirty="0">
                <a:solidFill>
                  <a:srgbClr val="005BAD"/>
                </a:solidFill>
              </a:rPr>
              <a:t> </a:t>
            </a:r>
            <a:r>
              <a:rPr lang="zh-CN" altLang="zh-CN" dirty="0"/>
              <a:t>intercepts collective calls</a:t>
            </a:r>
            <a:endParaRPr lang="en-US" altLang="zh-CN" dirty="0"/>
          </a:p>
          <a:p>
            <a:pPr lvl="1"/>
            <a:r>
              <a:rPr lang="zh-CN" altLang="zh-CN" dirty="0"/>
              <a:t>split </a:t>
            </a:r>
            <a:r>
              <a:rPr lang="zh-CN" altLang="zh-CN" b="1" dirty="0"/>
              <a:t>α → PCIe</a:t>
            </a:r>
            <a:r>
              <a:rPr lang="zh-CN" altLang="zh-CN" dirty="0"/>
              <a:t>, </a:t>
            </a:r>
            <a:r>
              <a:rPr lang="zh-CN" altLang="zh-CN" b="1" dirty="0"/>
              <a:t>1−α → dedicated</a:t>
            </a:r>
            <a:r>
              <a:rPr lang="zh-CN" altLang="zh-CN" dirty="0"/>
              <a:t>, run concurrently on independent streams</a:t>
            </a:r>
            <a:r>
              <a:rPr lang="en-US" altLang="zh-CN" dirty="0"/>
              <a:t> (for pure PCIe machine, </a:t>
            </a:r>
            <a:r>
              <a:rPr lang="zh-CN" altLang="zh-CN" b="1" dirty="0"/>
              <a:t>α</a:t>
            </a:r>
            <a:r>
              <a:rPr lang="en-US" altLang="zh-CN" b="1" dirty="0"/>
              <a:t> = 1</a:t>
            </a:r>
            <a:r>
              <a:rPr lang="en-US" altLang="zh-CN" dirty="0"/>
              <a:t>)</a:t>
            </a:r>
          </a:p>
          <a:p>
            <a:pPr lvl="1"/>
            <a:r>
              <a:rPr lang="en-US" altLang="zh-CN" dirty="0"/>
              <a:t>runtime feedback adjusts </a:t>
            </a:r>
            <a:r>
              <a:rPr lang="el-GR" altLang="zh-CN" b="1" dirty="0"/>
              <a:t>α</a:t>
            </a:r>
            <a:r>
              <a:rPr lang="el-GR" altLang="zh-CN" dirty="0"/>
              <a:t> </a:t>
            </a:r>
            <a:r>
              <a:rPr lang="en-US" altLang="zh-CN" dirty="0"/>
              <a:t>by exec time</a:t>
            </a:r>
            <a:endParaRPr lang="zh-CN" altLang="zh-CN" dirty="0"/>
          </a:p>
          <a:p>
            <a:pPr lvl="1"/>
            <a:endParaRPr lang="zh-CN" altLang="zh-CN" dirty="0"/>
          </a:p>
        </p:txBody>
      </p:sp>
      <p:sp>
        <p:nvSpPr>
          <p:cNvPr id="4" name="灯片编号占位符 3">
            <a:extLst>
              <a:ext uri="{FF2B5EF4-FFF2-40B4-BE49-F238E27FC236}">
                <a16:creationId xmlns:a16="http://schemas.microsoft.com/office/drawing/2014/main" id="{02845AFB-24D4-E3B0-ECAE-DB83E1107F90}"/>
              </a:ext>
            </a:extLst>
          </p:cNvPr>
          <p:cNvSpPr>
            <a:spLocks noGrp="1"/>
          </p:cNvSpPr>
          <p:nvPr>
            <p:ph type="sldNum" sz="quarter" idx="12"/>
          </p:nvPr>
        </p:nvSpPr>
        <p:spPr/>
        <p:txBody>
          <a:bodyPr/>
          <a:lstStyle/>
          <a:p>
            <a:fld id="{46F6BDF6-B4ED-FD4B-B3D3-9E472235FBBA}" type="slidenum">
              <a:rPr kumimoji="1" lang="zh-CN" altLang="en-US" smtClean="0"/>
              <a:pPr/>
              <a:t>5</a:t>
            </a:fld>
            <a:endParaRPr kumimoji="1" lang="zh-CN" altLang="en-US"/>
          </a:p>
        </p:txBody>
      </p:sp>
      <p:pic>
        <p:nvPicPr>
          <p:cNvPr id="8" name="图片 7">
            <a:extLst>
              <a:ext uri="{FF2B5EF4-FFF2-40B4-BE49-F238E27FC236}">
                <a16:creationId xmlns:a16="http://schemas.microsoft.com/office/drawing/2014/main" id="{BAC531F3-2350-D4A2-A214-0AC990D6E4D1}"/>
              </a:ext>
            </a:extLst>
          </p:cNvPr>
          <p:cNvPicPr>
            <a:picLocks noChangeAspect="1"/>
          </p:cNvPicPr>
          <p:nvPr/>
        </p:nvPicPr>
        <p:blipFill>
          <a:blip r:embed="rId3"/>
          <a:stretch>
            <a:fillRect/>
          </a:stretch>
        </p:blipFill>
        <p:spPr>
          <a:xfrm>
            <a:off x="6746488" y="1299965"/>
            <a:ext cx="4785622" cy="5192909"/>
          </a:xfrm>
          <a:prstGeom prst="rect">
            <a:avLst/>
          </a:prstGeom>
        </p:spPr>
      </p:pic>
    </p:spTree>
    <p:extLst>
      <p:ext uri="{BB962C8B-B14F-4D97-AF65-F5344CB8AC3E}">
        <p14:creationId xmlns:p14="http://schemas.microsoft.com/office/powerpoint/2010/main" val="16324590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llgather_pipeline_ppt_compatible">
            <a:hlinkClick r:id="" action="ppaction://media"/>
            <a:extLst>
              <a:ext uri="{FF2B5EF4-FFF2-40B4-BE49-F238E27FC236}">
                <a16:creationId xmlns:a16="http://schemas.microsoft.com/office/drawing/2014/main" id="{0BF57084-51B6-A513-606D-B729167F95C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691280" y="1151177"/>
            <a:ext cx="5143500" cy="4972050"/>
          </a:xfrm>
          <a:prstGeom prst="rect">
            <a:avLst/>
          </a:prstGeom>
        </p:spPr>
      </p:pic>
      <p:sp>
        <p:nvSpPr>
          <p:cNvPr id="2" name="标题 1">
            <a:extLst>
              <a:ext uri="{FF2B5EF4-FFF2-40B4-BE49-F238E27FC236}">
                <a16:creationId xmlns:a16="http://schemas.microsoft.com/office/drawing/2014/main" id="{A4E860DA-5885-0237-DFFD-D545D3E4FEFA}"/>
              </a:ext>
            </a:extLst>
          </p:cNvPr>
          <p:cNvSpPr>
            <a:spLocks noGrp="1"/>
          </p:cNvSpPr>
          <p:nvPr>
            <p:ph type="title"/>
          </p:nvPr>
        </p:nvSpPr>
        <p:spPr/>
        <p:txBody>
          <a:bodyPr/>
          <a:lstStyle/>
          <a:p>
            <a:r>
              <a:rPr kumimoji="1" lang="en-US" altLang="zh-CN" dirty="0"/>
              <a:t>Component #1: PCIe CCL</a:t>
            </a:r>
            <a:endParaRPr kumimoji="1" lang="zh-CN" altLang="en-US" dirty="0"/>
          </a:p>
        </p:txBody>
      </p:sp>
      <p:sp>
        <p:nvSpPr>
          <p:cNvPr id="3" name="内容占位符 2">
            <a:extLst>
              <a:ext uri="{FF2B5EF4-FFF2-40B4-BE49-F238E27FC236}">
                <a16:creationId xmlns:a16="http://schemas.microsoft.com/office/drawing/2014/main" id="{4D7B3E04-6BF7-9123-BF3A-C091F4D4363E}"/>
              </a:ext>
            </a:extLst>
          </p:cNvPr>
          <p:cNvSpPr>
            <a:spLocks noGrp="1"/>
          </p:cNvSpPr>
          <p:nvPr>
            <p:ph idx="1"/>
          </p:nvPr>
        </p:nvSpPr>
        <p:spPr>
          <a:xfrm>
            <a:off x="726790" y="1382932"/>
            <a:ext cx="6061460" cy="2523371"/>
          </a:xfrm>
        </p:spPr>
        <p:txBody>
          <a:bodyPr anchor="t">
            <a:normAutofit/>
          </a:bodyPr>
          <a:lstStyle/>
          <a:p>
            <a:r>
              <a:rPr lang="en-US" altLang="zh-CN" sz="2400" b="1" dirty="0">
                <a:solidFill>
                  <a:srgbClr val="005BAD"/>
                </a:solidFill>
              </a:rPr>
              <a:t>CPU-Aware Collective </a:t>
            </a:r>
            <a:r>
              <a:rPr lang="zh-CN" altLang="zh-CN" sz="2400" b="1" dirty="0">
                <a:solidFill>
                  <a:srgbClr val="005BAD"/>
                </a:solidFill>
              </a:rPr>
              <a:t>DSL</a:t>
            </a:r>
            <a:r>
              <a:rPr lang="en-US" altLang="zh-CN" sz="2400" b="1" dirty="0">
                <a:solidFill>
                  <a:srgbClr val="005BAD"/>
                </a:solidFill>
              </a:rPr>
              <a:t>:</a:t>
            </a:r>
            <a:r>
              <a:rPr lang="en-US" altLang="zh-CN" sz="2400" dirty="0"/>
              <a:t> </a:t>
            </a:r>
          </a:p>
          <a:p>
            <a:pPr lvl="1"/>
            <a:r>
              <a:rPr lang="zh-CN" altLang="zh-CN" sz="2000" b="1" dirty="0"/>
              <a:t>D2D</a:t>
            </a:r>
            <a:r>
              <a:rPr lang="zh-CN" altLang="zh-CN" sz="2000" dirty="0"/>
              <a:t> — place each rank's own contribution directly in its receive buffer.</a:t>
            </a:r>
            <a:endParaRPr lang="en-US" altLang="zh-CN" sz="2000" b="1" dirty="0"/>
          </a:p>
          <a:p>
            <a:pPr lvl="1"/>
            <a:r>
              <a:rPr lang="zh-CN" altLang="zh-CN" sz="2000" b="1" dirty="0"/>
              <a:t>D2H / H2D</a:t>
            </a:r>
            <a:r>
              <a:rPr lang="zh-CN" altLang="zh-CN" sz="2000" dirty="0"/>
              <a:t> — move chunks between a GPU and its local host memory.</a:t>
            </a:r>
          </a:p>
          <a:p>
            <a:pPr lvl="1"/>
            <a:r>
              <a:rPr lang="zh-CN" altLang="zh-CN" sz="2000" b="1" dirty="0"/>
              <a:t>H2H / REDUCE</a:t>
            </a:r>
            <a:r>
              <a:rPr lang="zh-CN" altLang="zh-CN" sz="2000" dirty="0"/>
              <a:t> — route chunks across NUMA nodes or </a:t>
            </a:r>
            <a:r>
              <a:rPr lang="en-US" altLang="zh-CN" sz="2000" dirty="0"/>
              <a:t>reduce</a:t>
            </a:r>
            <a:r>
              <a:rPr lang="zh-CN" altLang="zh-CN" sz="2000" dirty="0"/>
              <a:t> them in host memory.</a:t>
            </a:r>
          </a:p>
        </p:txBody>
      </p:sp>
      <p:sp>
        <p:nvSpPr>
          <p:cNvPr id="4" name="灯片编号占位符 3">
            <a:extLst>
              <a:ext uri="{FF2B5EF4-FFF2-40B4-BE49-F238E27FC236}">
                <a16:creationId xmlns:a16="http://schemas.microsoft.com/office/drawing/2014/main" id="{DB55F027-9879-A291-9B29-98B0AEADF4C4}"/>
              </a:ext>
            </a:extLst>
          </p:cNvPr>
          <p:cNvSpPr>
            <a:spLocks noGrp="1"/>
          </p:cNvSpPr>
          <p:nvPr>
            <p:ph type="sldNum" sz="quarter" idx="12"/>
          </p:nvPr>
        </p:nvSpPr>
        <p:spPr/>
        <p:txBody>
          <a:bodyPr/>
          <a:lstStyle/>
          <a:p>
            <a:fld id="{46F6BDF6-B4ED-FD4B-B3D3-9E472235FBBA}" type="slidenum">
              <a:rPr kumimoji="1" lang="zh-CN" altLang="en-US" smtClean="0"/>
              <a:pPr/>
              <a:t>6</a:t>
            </a:fld>
            <a:endParaRPr kumimoji="1" lang="zh-CN" altLang="en-US"/>
          </a:p>
        </p:txBody>
      </p:sp>
      <p:sp>
        <p:nvSpPr>
          <p:cNvPr id="10" name="文本框 9">
            <a:extLst>
              <a:ext uri="{FF2B5EF4-FFF2-40B4-BE49-F238E27FC236}">
                <a16:creationId xmlns:a16="http://schemas.microsoft.com/office/drawing/2014/main" id="{C8607A77-F3F4-E00A-74C6-44CA70971862}"/>
              </a:ext>
            </a:extLst>
          </p:cNvPr>
          <p:cNvSpPr txBox="1"/>
          <p:nvPr/>
        </p:nvSpPr>
        <p:spPr>
          <a:xfrm>
            <a:off x="7060850" y="1980062"/>
            <a:ext cx="4404360" cy="3162404"/>
          </a:xfrm>
          <a:prstGeom prst="rect">
            <a:avLst/>
          </a:prstGeom>
          <a:noFill/>
        </p:spPr>
        <p:txBody>
          <a:bodyPr wrap="square">
            <a:spAutoFit/>
          </a:bodyPr>
          <a:lstStyle/>
          <a:p>
            <a:pPr marL="0" marR="0" indent="0" algn="l">
              <a:buNone/>
            </a:pPr>
            <a:r>
              <a:rPr lang="zh-CN" altLang="zh-CN" sz="1425" b="0" i="0" dirty="0">
                <a:solidFill>
                  <a:srgbClr val="64748B"/>
                </a:solidFill>
                <a:effectLst/>
                <a:latin typeface="Consolas" panose="020B0609020204030204" pitchFamily="49" charset="0"/>
              </a:rPr>
              <a:t># AllGather | Rank 0 | NUMA 0</a:t>
            </a:r>
            <a:endParaRPr lang="zh-CN" altLang="zh-CN" sz="1425" b="0" i="0" dirty="0">
              <a:solidFill>
                <a:srgbClr val="1E293B"/>
              </a:solidFill>
              <a:effectLst/>
              <a:latin typeface="Consolas" panose="020B0609020204030204" pitchFamily="49" charset="0"/>
            </a:endParaRPr>
          </a:p>
          <a:p>
            <a:pPr marL="0" marR="0" indent="0" algn="l">
              <a:buNone/>
            </a:pPr>
            <a:endParaRPr lang="zh-CN" altLang="zh-CN" sz="1425" b="0" i="0" dirty="0">
              <a:solidFill>
                <a:srgbClr val="1E293B"/>
              </a:solidFill>
              <a:effectLst/>
              <a:latin typeface="Consolas" panose="020B0609020204030204" pitchFamily="49" charset="0"/>
            </a:endParaRPr>
          </a:p>
          <a:p>
            <a:pPr marL="0" marR="0" indent="0" algn="l">
              <a:buNone/>
            </a:pPr>
            <a:r>
              <a:rPr lang="zh-CN" altLang="zh-CN" sz="1425" b="0" i="0" dirty="0">
                <a:solidFill>
                  <a:srgbClr val="64748B"/>
                </a:solidFill>
                <a:effectLst/>
                <a:latin typeface="Consolas" panose="020B0609020204030204" pitchFamily="49" charset="0"/>
              </a:rPr>
              <a:t># Keep and upload the local chunk</a:t>
            </a:r>
            <a:endParaRPr lang="zh-CN" altLang="zh-CN" sz="1425" b="0" i="0" dirty="0">
              <a:solidFill>
                <a:srgbClr val="1E293B"/>
              </a:solidFill>
              <a:effectLst/>
              <a:latin typeface="Consolas" panose="020B0609020204030204" pitchFamily="49" charset="0"/>
            </a:endParaRPr>
          </a:p>
          <a:p>
            <a:pPr marL="0" marR="0" indent="0" algn="l">
              <a:buNone/>
            </a:pPr>
            <a:r>
              <a:rPr lang="zh-CN" altLang="zh-CN" sz="1425" b="1" i="0" dirty="0">
                <a:solidFill>
                  <a:srgbClr val="0284C7"/>
                </a:solidFill>
                <a:effectLst/>
                <a:latin typeface="Consolas" panose="020B0609020204030204" pitchFamily="49" charset="0"/>
              </a:rPr>
              <a:t>D2H</a:t>
            </a:r>
            <a:r>
              <a:rPr lang="zh-CN" altLang="zh-CN" sz="1425" b="0" i="0" dirty="0">
                <a:solidFill>
                  <a:srgbClr val="1E293B"/>
                </a:solidFill>
                <a:effectLst/>
                <a:latin typeface="Consolas" panose="020B0609020204030204" pitchFamily="49" charset="0"/>
              </a:rPr>
              <a:t>  gpu[0].send      -&gt; host[0].chunk[0]</a:t>
            </a:r>
          </a:p>
          <a:p>
            <a:pPr marL="0" marR="0" indent="0" algn="l">
              <a:buNone/>
            </a:pPr>
            <a:r>
              <a:rPr lang="zh-CN" altLang="zh-CN" sz="1425" b="1" i="0" dirty="0">
                <a:solidFill>
                  <a:srgbClr val="0F766E"/>
                </a:solidFill>
                <a:effectLst/>
                <a:latin typeface="Consolas" panose="020B0609020204030204" pitchFamily="49" charset="0"/>
              </a:rPr>
              <a:t>D2D</a:t>
            </a:r>
            <a:r>
              <a:rPr lang="zh-CN" altLang="zh-CN" sz="1425" b="0" i="0" dirty="0">
                <a:solidFill>
                  <a:srgbClr val="1E293B"/>
                </a:solidFill>
                <a:effectLst/>
                <a:latin typeface="Consolas" panose="020B0609020204030204" pitchFamily="49" charset="0"/>
              </a:rPr>
              <a:t>  gpu[0].send      -&gt; gpu[0].recv[0]</a:t>
            </a:r>
          </a:p>
          <a:p>
            <a:pPr marL="0" marR="0" indent="0" algn="l">
              <a:buNone/>
            </a:pPr>
            <a:endParaRPr lang="zh-CN" altLang="zh-CN" sz="1425" b="0" i="0" dirty="0">
              <a:solidFill>
                <a:srgbClr val="1E293B"/>
              </a:solidFill>
              <a:effectLst/>
              <a:latin typeface="Consolas" panose="020B0609020204030204" pitchFamily="49" charset="0"/>
            </a:endParaRPr>
          </a:p>
          <a:p>
            <a:pPr marL="0" marR="0" indent="0" algn="l">
              <a:buNone/>
            </a:pPr>
            <a:r>
              <a:rPr lang="zh-CN" altLang="zh-CN" sz="1425" b="0" i="0" dirty="0">
                <a:solidFill>
                  <a:srgbClr val="64748B"/>
                </a:solidFill>
                <a:effectLst/>
                <a:latin typeface="Consolas" panose="020B0609020204030204" pitchFamily="49" charset="0"/>
              </a:rPr>
              <a:t># Stage remote chunks locally</a:t>
            </a:r>
            <a:endParaRPr lang="zh-CN" altLang="zh-CN" sz="1425" b="0" i="0" dirty="0">
              <a:solidFill>
                <a:srgbClr val="1E293B"/>
              </a:solidFill>
              <a:effectLst/>
              <a:latin typeface="Consolas" panose="020B0609020204030204" pitchFamily="49" charset="0"/>
            </a:endParaRPr>
          </a:p>
          <a:p>
            <a:pPr marL="0" marR="0" indent="0" algn="l">
              <a:buNone/>
            </a:pPr>
            <a:r>
              <a:rPr lang="zh-CN" altLang="zh-CN" sz="1425" b="1" i="0" dirty="0">
                <a:solidFill>
                  <a:srgbClr val="7C3AED"/>
                </a:solidFill>
                <a:effectLst/>
                <a:latin typeface="Consolas" panose="020B0609020204030204" pitchFamily="49" charset="0"/>
              </a:rPr>
              <a:t>H2H</a:t>
            </a:r>
            <a:r>
              <a:rPr lang="zh-CN" altLang="zh-CN" sz="1425" b="0" i="0" dirty="0">
                <a:solidFill>
                  <a:srgbClr val="1E293B"/>
                </a:solidFill>
                <a:effectLst/>
                <a:latin typeface="Consolas" panose="020B0609020204030204" pitchFamily="49" charset="0"/>
              </a:rPr>
              <a:t>  host[1].chunk[2] -&gt; host[0].chunk[2]</a:t>
            </a:r>
          </a:p>
          <a:p>
            <a:pPr marL="0" marR="0" indent="0" algn="l">
              <a:buNone/>
            </a:pPr>
            <a:r>
              <a:rPr lang="zh-CN" altLang="zh-CN" sz="1425" b="1" i="0" dirty="0">
                <a:solidFill>
                  <a:srgbClr val="7C3AED"/>
                </a:solidFill>
                <a:effectLst/>
                <a:latin typeface="Consolas" panose="020B0609020204030204" pitchFamily="49" charset="0"/>
              </a:rPr>
              <a:t>H2H</a:t>
            </a:r>
            <a:r>
              <a:rPr lang="zh-CN" altLang="zh-CN" sz="1425" b="0" i="0" dirty="0">
                <a:solidFill>
                  <a:srgbClr val="1E293B"/>
                </a:solidFill>
                <a:effectLst/>
                <a:latin typeface="Consolas" panose="020B0609020204030204" pitchFamily="49" charset="0"/>
              </a:rPr>
              <a:t>  host[1].chunk[3] -&gt; host[0].chunk[3]</a:t>
            </a:r>
          </a:p>
          <a:p>
            <a:pPr marL="0" marR="0" indent="0" algn="l">
              <a:buNone/>
            </a:pPr>
            <a:endParaRPr lang="zh-CN" altLang="zh-CN" sz="1425" b="0" i="0" dirty="0">
              <a:solidFill>
                <a:srgbClr val="1E293B"/>
              </a:solidFill>
              <a:effectLst/>
              <a:latin typeface="Consolas" panose="020B0609020204030204" pitchFamily="49" charset="0"/>
            </a:endParaRPr>
          </a:p>
          <a:p>
            <a:pPr marL="0" marR="0" indent="0" algn="l">
              <a:buNone/>
            </a:pPr>
            <a:r>
              <a:rPr lang="zh-CN" altLang="zh-CN" sz="1425" b="0" i="0" dirty="0">
                <a:solidFill>
                  <a:srgbClr val="64748B"/>
                </a:solidFill>
                <a:effectLst/>
                <a:latin typeface="Consolas" panose="020B0609020204030204" pitchFamily="49" charset="0"/>
              </a:rPr>
              <a:t># Fill from local host memory</a:t>
            </a:r>
            <a:endParaRPr lang="zh-CN" altLang="zh-CN" sz="1425" b="0" i="0" dirty="0">
              <a:solidFill>
                <a:srgbClr val="1E293B"/>
              </a:solidFill>
              <a:effectLst/>
              <a:latin typeface="Consolas" panose="020B0609020204030204" pitchFamily="49" charset="0"/>
            </a:endParaRPr>
          </a:p>
          <a:p>
            <a:pPr marL="0" marR="0" indent="0" algn="l">
              <a:buNone/>
            </a:pPr>
            <a:r>
              <a:rPr lang="zh-CN" altLang="zh-CN" sz="1425" b="1" i="0" dirty="0">
                <a:solidFill>
                  <a:srgbClr val="DB2777"/>
                </a:solidFill>
                <a:effectLst/>
                <a:latin typeface="Consolas" panose="020B0609020204030204" pitchFamily="49" charset="0"/>
              </a:rPr>
              <a:t>H2D</a:t>
            </a:r>
            <a:r>
              <a:rPr lang="zh-CN" altLang="zh-CN" sz="1425" b="0" i="0" dirty="0">
                <a:solidFill>
                  <a:srgbClr val="1E293B"/>
                </a:solidFill>
                <a:effectLst/>
                <a:latin typeface="Consolas" panose="020B0609020204030204" pitchFamily="49" charset="0"/>
              </a:rPr>
              <a:t>  host[0].chunk[1] -&gt; gpu[0].recv[1]</a:t>
            </a:r>
          </a:p>
          <a:p>
            <a:pPr marL="0" marR="0" indent="0" algn="l">
              <a:buNone/>
            </a:pPr>
            <a:r>
              <a:rPr lang="zh-CN" altLang="zh-CN" sz="1425" b="1" i="0" dirty="0">
                <a:solidFill>
                  <a:srgbClr val="DB2777"/>
                </a:solidFill>
                <a:effectLst/>
                <a:latin typeface="Consolas" panose="020B0609020204030204" pitchFamily="49" charset="0"/>
              </a:rPr>
              <a:t>H2D</a:t>
            </a:r>
            <a:r>
              <a:rPr lang="zh-CN" altLang="zh-CN" sz="1425" b="0" i="0" dirty="0">
                <a:solidFill>
                  <a:srgbClr val="1E293B"/>
                </a:solidFill>
                <a:effectLst/>
                <a:latin typeface="Consolas" panose="020B0609020204030204" pitchFamily="49" charset="0"/>
              </a:rPr>
              <a:t>  host[0].chunk[2] -&gt; gpu[0].recv[2]</a:t>
            </a:r>
          </a:p>
          <a:p>
            <a:pPr marL="0" marR="0" indent="0" algn="l">
              <a:buNone/>
            </a:pPr>
            <a:r>
              <a:rPr lang="zh-CN" altLang="zh-CN" sz="1425" b="1" i="0" dirty="0">
                <a:solidFill>
                  <a:srgbClr val="DB2777"/>
                </a:solidFill>
                <a:effectLst/>
                <a:latin typeface="Consolas" panose="020B0609020204030204" pitchFamily="49" charset="0"/>
              </a:rPr>
              <a:t>H2D</a:t>
            </a:r>
            <a:r>
              <a:rPr lang="zh-CN" altLang="zh-CN" sz="1425" b="0" i="0" dirty="0">
                <a:solidFill>
                  <a:srgbClr val="1E293B"/>
                </a:solidFill>
                <a:effectLst/>
                <a:latin typeface="Consolas" panose="020B0609020204030204" pitchFamily="49" charset="0"/>
              </a:rPr>
              <a:t>  host[0].chunk[3] -&gt; gpu[0].recv[3]</a:t>
            </a:r>
          </a:p>
        </p:txBody>
      </p:sp>
      <p:sp>
        <p:nvSpPr>
          <p:cNvPr id="12" name="文本框 11">
            <a:extLst>
              <a:ext uri="{FF2B5EF4-FFF2-40B4-BE49-F238E27FC236}">
                <a16:creationId xmlns:a16="http://schemas.microsoft.com/office/drawing/2014/main" id="{F47DCCDA-3374-163E-7B29-4F5CC05AF2B1}"/>
              </a:ext>
            </a:extLst>
          </p:cNvPr>
          <p:cNvSpPr txBox="1"/>
          <p:nvPr/>
        </p:nvSpPr>
        <p:spPr>
          <a:xfrm>
            <a:off x="7316592" y="5198563"/>
            <a:ext cx="3516158" cy="338554"/>
          </a:xfrm>
          <a:prstGeom prst="rect">
            <a:avLst/>
          </a:prstGeom>
          <a:noFill/>
        </p:spPr>
        <p:txBody>
          <a:bodyPr wrap="square">
            <a:spAutoFit/>
          </a:bodyPr>
          <a:lstStyle/>
          <a:p>
            <a:pPr algn="ctr"/>
            <a:r>
              <a:rPr lang="en-US" altLang="zh-CN" sz="1600" dirty="0">
                <a:latin typeface="Times New Roman" panose="02020603050405020304" pitchFamily="18" charset="0"/>
                <a:cs typeface="Times New Roman" panose="02020603050405020304" pitchFamily="18" charset="0"/>
              </a:rPr>
              <a:t>DSL for 2 NUMA 4 Rank </a:t>
            </a:r>
            <a:r>
              <a:rPr lang="en-US" altLang="zh-CN" sz="1600" dirty="0" err="1">
                <a:latin typeface="Times New Roman" panose="02020603050405020304" pitchFamily="18" charset="0"/>
                <a:cs typeface="Times New Roman" panose="02020603050405020304" pitchFamily="18" charset="0"/>
              </a:rPr>
              <a:t>AllGather</a:t>
            </a:r>
            <a:endParaRPr lang="en-US" altLang="zh-CN" sz="1600" dirty="0">
              <a:latin typeface="Times New Roman" panose="02020603050405020304" pitchFamily="18" charset="0"/>
              <a:cs typeface="Times New Roman" panose="02020603050405020304" pitchFamily="18" charset="0"/>
            </a:endParaRPr>
          </a:p>
        </p:txBody>
      </p:sp>
      <p:sp>
        <p:nvSpPr>
          <p:cNvPr id="13" name="内容占位符 2">
            <a:extLst>
              <a:ext uri="{FF2B5EF4-FFF2-40B4-BE49-F238E27FC236}">
                <a16:creationId xmlns:a16="http://schemas.microsoft.com/office/drawing/2014/main" id="{8588DBDA-7F36-F0FC-B064-4FCEE3AF70D8}"/>
              </a:ext>
            </a:extLst>
          </p:cNvPr>
          <p:cNvSpPr txBox="1">
            <a:spLocks/>
          </p:cNvSpPr>
          <p:nvPr/>
        </p:nvSpPr>
        <p:spPr>
          <a:xfrm>
            <a:off x="726790" y="4069759"/>
            <a:ext cx="5701600" cy="2523371"/>
          </a:xfrm>
          <a:prstGeom prst="rect">
            <a:avLst/>
          </a:prstGeom>
        </p:spPr>
        <p:txBody>
          <a:bodyPr vert="horz" lIns="91440" tIns="45720" rIns="91440" bIns="45720" rtlCol="0" anchor="t">
            <a:normAutofit/>
          </a:bodyPr>
          <a:lstStyle>
            <a:lvl1pPr marL="228600" indent="-228600" algn="l" defTabSz="914400" rtl="0" eaLnBrk="1" latinLnBrk="0" hangingPunct="1">
              <a:lnSpc>
                <a:spcPct val="100000"/>
              </a:lnSpc>
              <a:spcBef>
                <a:spcPts val="600"/>
              </a:spcBef>
              <a:buClr>
                <a:schemeClr val="accent5"/>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400"/>
              </a:spcBef>
              <a:buClr>
                <a:schemeClr val="accent5"/>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400"/>
              </a:spcBef>
              <a:buClr>
                <a:schemeClr val="accent5"/>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00000"/>
              </a:lnSpc>
              <a:spcBef>
                <a:spcPts val="400"/>
              </a:spcBef>
              <a:buClr>
                <a:schemeClr val="accent5"/>
              </a:buClr>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100000"/>
              </a:lnSpc>
              <a:spcBef>
                <a:spcPts val="400"/>
              </a:spcBef>
              <a:buClr>
                <a:schemeClr val="accent5"/>
              </a:buClr>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zh-CN" sz="2400" b="1" dirty="0">
                <a:solidFill>
                  <a:schemeClr val="accent2"/>
                </a:solidFill>
              </a:rPr>
              <a:t>How </a:t>
            </a:r>
            <a:r>
              <a:rPr lang="en-US" altLang="zh-CN" sz="2400" b="1" dirty="0">
                <a:solidFill>
                  <a:schemeClr val="accent2"/>
                </a:solidFill>
              </a:rPr>
              <a:t>to </a:t>
            </a:r>
            <a:r>
              <a:rPr lang="zh-CN" altLang="zh-CN" sz="2400" b="1" dirty="0">
                <a:solidFill>
                  <a:schemeClr val="accent2"/>
                </a:solidFill>
              </a:rPr>
              <a:t>choose the chunk granularity?</a:t>
            </a:r>
            <a:endParaRPr lang="zh-CN" altLang="zh-CN" sz="2400" dirty="0">
              <a:solidFill>
                <a:schemeClr val="accent2"/>
              </a:solidFill>
            </a:endParaRPr>
          </a:p>
          <a:p>
            <a:pPr lvl="1"/>
            <a:r>
              <a:rPr lang="zh-CN" altLang="zh-CN" sz="2000" b="1" dirty="0"/>
              <a:t>Too few chunks</a:t>
            </a:r>
            <a:r>
              <a:rPr lang="zh-CN" altLang="zh-CN" sz="2000" dirty="0"/>
              <a:t> — insufficient pipeline depth leaves large bubbles.</a:t>
            </a:r>
          </a:p>
          <a:p>
            <a:pPr lvl="1"/>
            <a:r>
              <a:rPr lang="zh-CN" altLang="zh-CN" sz="2000" b="1" dirty="0"/>
              <a:t>Too many chunks</a:t>
            </a:r>
            <a:r>
              <a:rPr lang="zh-CN" altLang="zh-CN" sz="2000" dirty="0"/>
              <a:t> — </a:t>
            </a:r>
            <a:r>
              <a:rPr lang="en-US" altLang="zh-CN" sz="2000" dirty="0"/>
              <a:t>creates too many instructions and makes the algorithm harder to write.</a:t>
            </a:r>
            <a:endParaRPr lang="zh-CN" altLang="zh-CN" sz="2000" dirty="0"/>
          </a:p>
        </p:txBody>
      </p:sp>
      <p:sp>
        <p:nvSpPr>
          <p:cNvPr id="15" name="内容占位符 2">
            <a:extLst>
              <a:ext uri="{FF2B5EF4-FFF2-40B4-BE49-F238E27FC236}">
                <a16:creationId xmlns:a16="http://schemas.microsoft.com/office/drawing/2014/main" id="{25200455-4A4A-06D3-0A61-C61D3245FF0D}"/>
              </a:ext>
            </a:extLst>
          </p:cNvPr>
          <p:cNvSpPr txBox="1">
            <a:spLocks/>
          </p:cNvSpPr>
          <p:nvPr/>
        </p:nvSpPr>
        <p:spPr>
          <a:xfrm>
            <a:off x="726790" y="3906303"/>
            <a:ext cx="6061460" cy="2872061"/>
          </a:xfrm>
          <a:prstGeom prst="rect">
            <a:avLst/>
          </a:prstGeom>
        </p:spPr>
        <p:txBody>
          <a:bodyPr vert="horz" lIns="91440" tIns="45720" rIns="91440" bIns="45720" rtlCol="0" anchor="t">
            <a:normAutofit/>
          </a:bodyPr>
          <a:lstStyle>
            <a:lvl1pPr marL="228600" indent="-228600" algn="l" defTabSz="914400" rtl="0" eaLnBrk="1" latinLnBrk="0" hangingPunct="1">
              <a:lnSpc>
                <a:spcPct val="100000"/>
              </a:lnSpc>
              <a:spcBef>
                <a:spcPts val="600"/>
              </a:spcBef>
              <a:buClr>
                <a:schemeClr val="accent5"/>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400"/>
              </a:spcBef>
              <a:buClr>
                <a:schemeClr val="accent5"/>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400"/>
              </a:spcBef>
              <a:buClr>
                <a:schemeClr val="accent5"/>
              </a:buClr>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00000"/>
              </a:lnSpc>
              <a:spcBef>
                <a:spcPts val="400"/>
              </a:spcBef>
              <a:buClr>
                <a:schemeClr val="accent5"/>
              </a:buClr>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100000"/>
              </a:lnSpc>
              <a:spcBef>
                <a:spcPts val="400"/>
              </a:spcBef>
              <a:buClr>
                <a:schemeClr val="accent5"/>
              </a:buClr>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zh-CN" sz="2400" b="1" dirty="0">
                <a:solidFill>
                  <a:srgbClr val="005BAD"/>
                </a:solidFill>
              </a:rPr>
              <a:t>Auto-pipelined transfer engine</a:t>
            </a:r>
            <a:endParaRPr lang="zh-CN" altLang="zh-CN" sz="2400" dirty="0">
              <a:solidFill>
                <a:srgbClr val="005BAD"/>
              </a:solidFill>
            </a:endParaRPr>
          </a:p>
          <a:p>
            <a:pPr lvl="1"/>
            <a:r>
              <a:rPr lang="zh-CN" altLang="zh-CN" sz="2000" b="1" dirty="0"/>
              <a:t>Fine-grained overlap</a:t>
            </a:r>
            <a:r>
              <a:rPr lang="zh-CN" altLang="zh-CN" sz="2000" dirty="0"/>
              <a:t> — </a:t>
            </a:r>
            <a:r>
              <a:rPr lang="zh-CN" altLang="zh-CN" sz="2000" i="1" dirty="0"/>
              <a:t>keeps the DSL at chunk level but </a:t>
            </a:r>
            <a:r>
              <a:rPr lang="en-US" altLang="zh-CN" sz="2000" i="1" dirty="0"/>
              <a:t>move</a:t>
            </a:r>
            <a:r>
              <a:rPr lang="zh-CN" altLang="zh-CN" sz="2000" i="1" dirty="0"/>
              <a:t> data </a:t>
            </a:r>
            <a:r>
              <a:rPr lang="en-US" altLang="zh-CN" sz="2000" i="1" dirty="0"/>
              <a:t>in</a:t>
            </a:r>
            <a:r>
              <a:rPr lang="zh-CN" altLang="zh-CN" sz="2000" i="1" dirty="0"/>
              <a:t> </a:t>
            </a:r>
            <a:r>
              <a:rPr lang="en-US" altLang="zh-CN" sz="2000" i="1" dirty="0" err="1"/>
              <a:t>subchunk</a:t>
            </a:r>
            <a:r>
              <a:rPr lang="en-US" altLang="zh-CN" sz="2000" i="1" dirty="0"/>
              <a:t> granularity</a:t>
            </a:r>
            <a:r>
              <a:rPr lang="zh-CN" altLang="zh-CN" sz="2000" dirty="0"/>
              <a:t>, allowing D2H, H2D, and host-side stages to overlap in a full-duplex pipeline.</a:t>
            </a:r>
          </a:p>
          <a:p>
            <a:pPr lvl="1"/>
            <a:r>
              <a:rPr lang="zh-CN" altLang="zh-CN" sz="2000" b="1" dirty="0"/>
              <a:t>Causal scheduling</a:t>
            </a:r>
            <a:r>
              <a:rPr lang="zh-CN" altLang="zh-CN" sz="2000" dirty="0"/>
              <a:t> — progress counters enforce per-</a:t>
            </a:r>
            <a:r>
              <a:rPr lang="en-US" altLang="zh-CN" sz="2000" dirty="0" err="1"/>
              <a:t>subchunk</a:t>
            </a:r>
            <a:r>
              <a:rPr lang="zh-CN" altLang="zh-CN" sz="2000" dirty="0"/>
              <a:t> </a:t>
            </a:r>
            <a:r>
              <a:rPr lang="zh-CN" altLang="zh-CN" sz="2000" b="1" dirty="0"/>
              <a:t>D2H → host stage (H2H / REDUCE) → H2D</a:t>
            </a:r>
            <a:r>
              <a:rPr lang="zh-CN" altLang="zh-CN" sz="2000" dirty="0"/>
              <a:t> dependencies.</a:t>
            </a:r>
          </a:p>
        </p:txBody>
      </p:sp>
      <p:sp>
        <p:nvSpPr>
          <p:cNvPr id="16" name="文本框 15">
            <a:extLst>
              <a:ext uri="{FF2B5EF4-FFF2-40B4-BE49-F238E27FC236}">
                <a16:creationId xmlns:a16="http://schemas.microsoft.com/office/drawing/2014/main" id="{9F615973-ABFB-9325-EACC-3D1639AC546E}"/>
              </a:ext>
            </a:extLst>
          </p:cNvPr>
          <p:cNvSpPr txBox="1"/>
          <p:nvPr/>
        </p:nvSpPr>
        <p:spPr>
          <a:xfrm>
            <a:off x="7342621" y="5922067"/>
            <a:ext cx="3516158" cy="338554"/>
          </a:xfrm>
          <a:prstGeom prst="rect">
            <a:avLst/>
          </a:prstGeom>
          <a:noFill/>
        </p:spPr>
        <p:txBody>
          <a:bodyPr wrap="square">
            <a:spAutoFit/>
          </a:bodyPr>
          <a:lstStyle/>
          <a:p>
            <a:pPr algn="ctr"/>
            <a:r>
              <a:rPr lang="en-US" altLang="zh-CN" sz="1600" dirty="0">
                <a:latin typeface="Times New Roman" panose="02020603050405020304" pitchFamily="18" charset="0"/>
                <a:cs typeface="Times New Roman" panose="02020603050405020304" pitchFamily="18" charset="0"/>
              </a:rPr>
              <a:t>Demo for 2 NUMA 4 Rank </a:t>
            </a:r>
            <a:r>
              <a:rPr lang="en-US" altLang="zh-CN" sz="1600" dirty="0" err="1">
                <a:latin typeface="Times New Roman" panose="02020603050405020304" pitchFamily="18" charset="0"/>
                <a:cs typeface="Times New Roman" panose="02020603050405020304" pitchFamily="18" charset="0"/>
              </a:rPr>
              <a:t>AllGather</a:t>
            </a:r>
            <a:endParaRPr lang="en-US" altLang="zh-CN"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6211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0"/>
                                        </p:tgtEl>
                                        <p:attrNameLst>
                                          <p:attrName>style.visibility</p:attrName>
                                        </p:attrNameLst>
                                      </p:cBhvr>
                                      <p:to>
                                        <p:strVal val="hidden"/>
                                      </p:to>
                                    </p:set>
                                  </p:childTnLst>
                                </p:cTn>
                              </p:par>
                              <p:par>
                                <p:cTn id="25" presetID="1" presetClass="exit" presetSubtype="0" fill="hold" grpId="1" nodeType="withEffect">
                                  <p:stCondLst>
                                    <p:cond delay="0"/>
                                  </p:stCondLst>
                                  <p:childTnLst>
                                    <p:set>
                                      <p:cBhvr>
                                        <p:cTn id="26" dur="1" fill="hold">
                                          <p:stCondLst>
                                            <p:cond delay="0"/>
                                          </p:stCondLst>
                                        </p:cTn>
                                        <p:tgtEl>
                                          <p:spTgt spid="12"/>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13"/>
                                        </p:tgtEl>
                                        <p:attrNameLst>
                                          <p:attrName>style.visibility</p:attrName>
                                        </p:attrNameLst>
                                      </p:cBhvr>
                                      <p:to>
                                        <p:strVal val="hidden"/>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
                                        </p:tgtEl>
                                        <p:attrNameLst>
                                          <p:attrName>style.visibility</p:attrName>
                                        </p:attrNameLst>
                                      </p:cBhvr>
                                      <p:to>
                                        <p:strVal val="visible"/>
                                      </p:to>
                                    </p:set>
                                  </p:childTnLst>
                                </p:cTn>
                              </p:par>
                              <p:par>
                                <p:cTn id="35" presetID="1" presetClass="mediacall" presetSubtype="0" fill="hold" nodeType="withEffect">
                                  <p:stCondLst>
                                    <p:cond delay="0"/>
                                  </p:stCondLst>
                                  <p:childTnLst>
                                    <p:cmd type="call" cmd="playFrom(0.0)">
                                      <p:cBhvr>
                                        <p:cTn id="36" dur="1253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37" repeatCount="indefinite" fill="hold" display="0">
                  <p:stCondLst>
                    <p:cond delay="indefinite"/>
                  </p:stCondLst>
                </p:cTn>
                <p:tgtEl>
                  <p:spTgt spid="5"/>
                </p:tgtEl>
              </p:cMediaNode>
            </p:video>
            <p:seq concurrent="1" nextAc="seek">
              <p:cTn id="38" restart="whenNotActive" fill="hold" evtFilter="cancelBubble" nodeType="interactiveSeq">
                <p:stCondLst>
                  <p:cond evt="onClick" delay="0">
                    <p:tgtEl>
                      <p:spTgt spid="5"/>
                    </p:tgtEl>
                  </p:cond>
                </p:stCondLst>
                <p:endSync evt="end" delay="0">
                  <p:rtn val="all"/>
                </p:endSync>
                <p:childTnLst>
                  <p:par>
                    <p:cTn id="39" fill="hold">
                      <p:stCondLst>
                        <p:cond delay="0"/>
                      </p:stCondLst>
                      <p:childTnLst>
                        <p:par>
                          <p:cTn id="40" fill="hold">
                            <p:stCondLst>
                              <p:cond delay="0"/>
                            </p:stCondLst>
                            <p:childTnLst>
                              <p:par>
                                <p:cTn id="41" presetID="2" presetClass="mediacall" presetSubtype="0" fill="hold" nodeType="clickEffect">
                                  <p:stCondLst>
                                    <p:cond delay="0"/>
                                  </p:stCondLst>
                                  <p:childTnLst>
                                    <p:cmd type="call" cmd="togglePause">
                                      <p:cBhvr>
                                        <p:cTn id="42" dur="1" fill="hold"/>
                                        <p:tgtEl>
                                          <p:spTgt spid="5"/>
                                        </p:tgtEl>
                                      </p:cBhvr>
                                    </p:cmd>
                                  </p:childTnLst>
                                </p:cTn>
                              </p:par>
                            </p:childTnLst>
                          </p:cTn>
                        </p:par>
                      </p:childTnLst>
                    </p:cTn>
                  </p:par>
                </p:childTnLst>
              </p:cTn>
              <p:nextCondLst>
                <p:cond evt="onClick" delay="0">
                  <p:tgtEl>
                    <p:spTgt spid="5"/>
                  </p:tgtEl>
                </p:cond>
              </p:nextCondLst>
            </p:seq>
          </p:childTnLst>
        </p:cTn>
      </p:par>
    </p:tnLst>
    <p:bldLst>
      <p:bldP spid="3" grpId="0" uiExpand="1" build="p"/>
      <p:bldP spid="10" grpId="0"/>
      <p:bldP spid="10" grpId="1"/>
      <p:bldP spid="12" grpId="0"/>
      <p:bldP spid="12" grpId="1"/>
      <p:bldP spid="13" grpId="0"/>
      <p:bldP spid="13" grpId="1"/>
      <p:bldP spid="15"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D82E6-C9CE-E865-12C5-41D5C3B42046}"/>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FFD2F7BC-6FDB-1419-3174-28F8BC558DDA}"/>
              </a:ext>
            </a:extLst>
          </p:cNvPr>
          <p:cNvSpPr>
            <a:spLocks noGrp="1"/>
          </p:cNvSpPr>
          <p:nvPr>
            <p:ph type="title"/>
          </p:nvPr>
        </p:nvSpPr>
        <p:spPr/>
        <p:txBody>
          <a:bodyPr/>
          <a:lstStyle/>
          <a:p>
            <a:r>
              <a:rPr kumimoji="1" lang="en-US" altLang="zh-CN" dirty="0"/>
              <a:t>Component #2: Multipath Orchestrator</a:t>
            </a:r>
            <a:endParaRPr kumimoji="1" lang="zh-CN" altLang="en-US" dirty="0"/>
          </a:p>
        </p:txBody>
      </p:sp>
      <mc:AlternateContent xmlns:mc="http://schemas.openxmlformats.org/markup-compatibility/2006" xmlns:a14="http://schemas.microsoft.com/office/drawing/2010/main">
        <mc:Choice Requires="a14">
          <p:sp>
            <p:nvSpPr>
              <p:cNvPr id="3" name="内容占位符 2">
                <a:extLst>
                  <a:ext uri="{FF2B5EF4-FFF2-40B4-BE49-F238E27FC236}">
                    <a16:creationId xmlns:a16="http://schemas.microsoft.com/office/drawing/2014/main" id="{F41FCB79-DBBC-1941-827B-08D29351F9DA}"/>
                  </a:ext>
                </a:extLst>
              </p:cNvPr>
              <p:cNvSpPr>
                <a:spLocks noGrp="1"/>
              </p:cNvSpPr>
              <p:nvPr>
                <p:ph idx="1"/>
              </p:nvPr>
            </p:nvSpPr>
            <p:spPr>
              <a:xfrm>
                <a:off x="366059" y="1704888"/>
                <a:ext cx="5574553" cy="4748855"/>
              </a:xfrm>
            </p:spPr>
            <p:txBody>
              <a:bodyPr anchor="t">
                <a:normAutofit/>
              </a:bodyPr>
              <a:lstStyle/>
              <a:p>
                <a:pPr>
                  <a:spcBef>
                    <a:spcPts val="1200"/>
                  </a:spcBef>
                </a:pPr>
                <a:r>
                  <a:rPr lang="zh-CN" altLang="zh-CN" sz="2400" b="1" dirty="0"/>
                  <a:t>Dual-path splitting</a:t>
                </a:r>
                <a:r>
                  <a:rPr lang="zh-CN" altLang="zh-CN" sz="2400" dirty="0"/>
                  <a:t>: </a:t>
                </a:r>
                <a:r>
                  <a:rPr lang="en-US" altLang="zh-CN" sz="2400" dirty="0"/>
                  <a:t>for collective data </a:t>
                </a:r>
                <a:r>
                  <a:rPr lang="en-US" altLang="zh-CN" sz="2400" b="1" dirty="0"/>
                  <a:t>S</a:t>
                </a:r>
                <a:r>
                  <a:rPr lang="en-US" altLang="zh-CN" sz="2400" dirty="0"/>
                  <a:t>, split</a:t>
                </a:r>
                <a:r>
                  <a:rPr lang="zh-CN" altLang="zh-CN" sz="2400" dirty="0"/>
                  <a:t> </a:t>
                </a:r>
                <a:r>
                  <a:rPr lang="zh-CN" altLang="zh-CN" sz="2400" b="1" dirty="0">
                    <a:solidFill>
                      <a:schemeClr val="accent5">
                        <a:lumMod val="60000"/>
                        <a:lumOff val="40000"/>
                      </a:schemeClr>
                    </a:solidFill>
                  </a:rPr>
                  <a:t>αS</a:t>
                </a:r>
                <a:r>
                  <a:rPr lang="zh-CN" altLang="zh-CN" sz="2400" dirty="0"/>
                  <a:t> to PCIe (via PCIe CCL) and </a:t>
                </a:r>
                <a:r>
                  <a:rPr lang="zh-CN" altLang="zh-CN" sz="2400" b="1" dirty="0">
                    <a:solidFill>
                      <a:schemeClr val="accent6">
                        <a:lumMod val="75000"/>
                      </a:schemeClr>
                    </a:solidFill>
                  </a:rPr>
                  <a:t>(1−α)S</a:t>
                </a:r>
                <a:r>
                  <a:rPr lang="zh-CN" altLang="zh-CN" sz="2400" dirty="0">
                    <a:solidFill>
                      <a:schemeClr val="accent6">
                        <a:lumMod val="75000"/>
                      </a:schemeClr>
                    </a:solidFill>
                  </a:rPr>
                  <a:t> </a:t>
                </a:r>
                <a:r>
                  <a:rPr lang="zh-CN" altLang="zh-CN" sz="2400" dirty="0"/>
                  <a:t>to the dedicated link (via vendor CCL).</a:t>
                </a:r>
                <a:endParaRPr lang="en-US" altLang="zh-CN" sz="2400" dirty="0"/>
              </a:p>
              <a:p>
                <a:pPr>
                  <a:spcBef>
                    <a:spcPts val="1200"/>
                  </a:spcBef>
                </a:pPr>
                <a:r>
                  <a:rPr lang="zh-CN" altLang="zh-CN" sz="2400" b="1" dirty="0"/>
                  <a:t>Event-based fork-join</a:t>
                </a:r>
                <a:r>
                  <a:rPr lang="zh-CN" altLang="zh-CN" sz="2400" dirty="0"/>
                  <a:t>: both streams wait on input-ready, run concurrently, user stream joins on completion.</a:t>
                </a:r>
              </a:p>
              <a:p>
                <a:pPr>
                  <a:spcBef>
                    <a:spcPts val="1200"/>
                  </a:spcBef>
                </a:pPr>
                <a:r>
                  <a:rPr lang="zh-CN" altLang="zh-CN" sz="2400" b="1" dirty="0"/>
                  <a:t>Feedback-driven control</a:t>
                </a:r>
                <a:r>
                  <a:rPr lang="zh-CN" altLang="zh-CN" sz="2400" dirty="0"/>
                  <a:t>: measure</a:t>
                </a:r>
                <a:r>
                  <a:rPr lang="en-US" altLang="zh-CN" sz="2400" dirty="0"/>
                  <a:t> </a:t>
                </a:r>
                <a14:m>
                  <m:oMath xmlns:m="http://schemas.openxmlformats.org/officeDocument/2006/math">
                    <m:sSub>
                      <m:sSubPr>
                        <m:ctrlPr>
                          <a:rPr lang="en-US" altLang="zh-CN" sz="2400" b="0" i="1" smtClean="0">
                            <a:latin typeface="Cambria Math" panose="02040503050406030204" pitchFamily="18" charset="0"/>
                          </a:rPr>
                        </m:ctrlPr>
                      </m:sSubPr>
                      <m:e>
                        <m:r>
                          <a:rPr lang="en-US" altLang="zh-CN" sz="2400" b="0" i="1" smtClean="0">
                            <a:latin typeface="Cambria Math" panose="02040503050406030204" pitchFamily="18" charset="0"/>
                          </a:rPr>
                          <m:t>𝑡</m:t>
                        </m:r>
                      </m:e>
                      <m:sub>
                        <m:r>
                          <a:rPr lang="en-US" altLang="zh-CN" sz="2400" b="0" i="1" smtClean="0">
                            <a:latin typeface="Cambria Math" panose="02040503050406030204" pitchFamily="18" charset="0"/>
                          </a:rPr>
                          <m:t>𝑑</m:t>
                        </m:r>
                      </m:sub>
                    </m:sSub>
                  </m:oMath>
                </a14:m>
                <a:r>
                  <a:rPr lang="en-US" altLang="zh-CN" sz="2400" dirty="0"/>
                  <a:t>, </a:t>
                </a:r>
                <a14:m>
                  <m:oMath xmlns:m="http://schemas.openxmlformats.org/officeDocument/2006/math">
                    <m:sSub>
                      <m:sSubPr>
                        <m:ctrlPr>
                          <a:rPr lang="en-US" altLang="zh-CN" sz="2400" b="0" i="1" smtClean="0">
                            <a:latin typeface="Cambria Math" panose="02040503050406030204" pitchFamily="18" charset="0"/>
                          </a:rPr>
                        </m:ctrlPr>
                      </m:sSubPr>
                      <m:e>
                        <m:r>
                          <a:rPr lang="en-US" altLang="zh-CN" sz="2400" b="0" i="1" smtClean="0">
                            <a:latin typeface="Cambria Math" panose="02040503050406030204" pitchFamily="18" charset="0"/>
                          </a:rPr>
                          <m:t>𝑡</m:t>
                        </m:r>
                      </m:e>
                      <m:sub>
                        <m:r>
                          <a:rPr lang="en-US" altLang="zh-CN" sz="2400" b="0" i="1" smtClean="0">
                            <a:latin typeface="Cambria Math" panose="02040503050406030204" pitchFamily="18" charset="0"/>
                          </a:rPr>
                          <m:t>𝑝</m:t>
                        </m:r>
                      </m:sub>
                    </m:sSub>
                  </m:oMath>
                </a14:m>
                <a:r>
                  <a:rPr lang="en-US" altLang="zh-CN" sz="2400" dirty="0"/>
                  <a:t> by recorded start/end event</a:t>
                </a:r>
                <a:r>
                  <a:rPr lang="zh-CN" altLang="zh-CN" sz="2400" dirty="0"/>
                  <a:t>; adjust </a:t>
                </a:r>
                <a14:m>
                  <m:oMath xmlns:m="http://schemas.openxmlformats.org/officeDocument/2006/math">
                    <m:r>
                      <a:rPr lang="en-US" altLang="zh-CN" sz="2400" b="0" i="1" smtClean="0">
                        <a:latin typeface="Cambria Math" panose="02040503050406030204" pitchFamily="18" charset="0"/>
                      </a:rPr>
                      <m:t>𝛼</m:t>
                    </m:r>
                  </m:oMath>
                </a14:m>
                <a:r>
                  <a:rPr lang="en-US" altLang="zh-CN" sz="2400" dirty="0"/>
                  <a:t> </a:t>
                </a:r>
                <a:r>
                  <a:rPr lang="zh-CN" altLang="zh-CN" sz="2400" dirty="0"/>
                  <a:t>to equalize them →</a:t>
                </a:r>
                <a:r>
                  <a:rPr lang="en-US" altLang="zh-CN" sz="2400" dirty="0"/>
                  <a:t> </a:t>
                </a:r>
                <a14:m>
                  <m:oMath xmlns:m="http://schemas.openxmlformats.org/officeDocument/2006/math">
                    <m:r>
                      <a:rPr lang="en-US" altLang="zh-CN" sz="2400" i="1" smtClean="0">
                        <a:latin typeface="Cambria Math" panose="02040503050406030204" pitchFamily="18" charset="0"/>
                      </a:rPr>
                      <m:t>𝑚𝑖𝑛𝑖𝑚𝑖𝑧𝑒</m:t>
                    </m:r>
                    <m:r>
                      <a:rPr lang="en-US" altLang="zh-CN" sz="2400" i="1" smtClean="0">
                        <a:latin typeface="Cambria Math" panose="02040503050406030204" pitchFamily="18" charset="0"/>
                      </a:rPr>
                      <m:t> </m:t>
                    </m:r>
                    <m:func>
                      <m:funcPr>
                        <m:ctrlPr>
                          <a:rPr lang="en-US" altLang="zh-CN" sz="2400" i="1">
                            <a:latin typeface="Cambria Math" panose="02040503050406030204" pitchFamily="18" charset="0"/>
                          </a:rPr>
                        </m:ctrlPr>
                      </m:funcPr>
                      <m:fName>
                        <m:r>
                          <m:rPr>
                            <m:sty m:val="p"/>
                          </m:rPr>
                          <a:rPr lang="en-US" altLang="zh-CN" sz="2400" i="0">
                            <a:latin typeface="Cambria Math" panose="02040503050406030204" pitchFamily="18" charset="0"/>
                          </a:rPr>
                          <m:t>max</m:t>
                        </m:r>
                      </m:fName>
                      <m:e>
                        <m:d>
                          <m:dPr>
                            <m:ctrlPr>
                              <a:rPr lang="en-US" altLang="zh-CN" sz="2400" i="1">
                                <a:latin typeface="Cambria Math" panose="02040503050406030204" pitchFamily="18" charset="0"/>
                              </a:rPr>
                            </m:ctrlPr>
                          </m:dPr>
                          <m:e>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𝑡</m:t>
                                </m:r>
                              </m:e>
                              <m:sub>
                                <m:r>
                                  <a:rPr lang="en-US" altLang="zh-CN" sz="2400" i="1">
                                    <a:latin typeface="Cambria Math" panose="02040503050406030204" pitchFamily="18" charset="0"/>
                                  </a:rPr>
                                  <m:t>𝑑</m:t>
                                </m:r>
                              </m:sub>
                            </m:sSub>
                            <m:r>
                              <a:rPr lang="en-US" altLang="zh-CN" sz="2400" i="1">
                                <a:latin typeface="Cambria Math" panose="02040503050406030204" pitchFamily="18" charset="0"/>
                              </a:rPr>
                              <m:t>,</m:t>
                            </m:r>
                            <m:sSub>
                              <m:sSubPr>
                                <m:ctrlPr>
                                  <a:rPr lang="en-US" altLang="zh-CN" sz="2400" i="1">
                                    <a:latin typeface="Cambria Math" panose="02040503050406030204" pitchFamily="18" charset="0"/>
                                  </a:rPr>
                                </m:ctrlPr>
                              </m:sSubPr>
                              <m:e>
                                <m:r>
                                  <a:rPr lang="en-US" altLang="zh-CN" sz="2400" i="1">
                                    <a:latin typeface="Cambria Math" panose="02040503050406030204" pitchFamily="18" charset="0"/>
                                  </a:rPr>
                                  <m:t>𝑡</m:t>
                                </m:r>
                              </m:e>
                              <m:sub>
                                <m:r>
                                  <a:rPr lang="en-US" altLang="zh-CN" sz="2400" i="1">
                                    <a:latin typeface="Cambria Math" panose="02040503050406030204" pitchFamily="18" charset="0"/>
                                  </a:rPr>
                                  <m:t>𝑝</m:t>
                                </m:r>
                              </m:sub>
                            </m:sSub>
                          </m:e>
                        </m:d>
                        <m:r>
                          <a:rPr lang="en-US" altLang="zh-CN" sz="2400" b="0" i="1" smtClean="0">
                            <a:latin typeface="Cambria Math" panose="02040503050406030204" pitchFamily="18" charset="0"/>
                          </a:rPr>
                          <m:t>.</m:t>
                        </m:r>
                      </m:e>
                    </m:func>
                  </m:oMath>
                </a14:m>
                <a:endParaRPr lang="en-US" altLang="zh-CN" sz="2400" dirty="0"/>
              </a:p>
            </p:txBody>
          </p:sp>
        </mc:Choice>
        <mc:Fallback xmlns="">
          <p:sp>
            <p:nvSpPr>
              <p:cNvPr id="3" name="内容占位符 2">
                <a:extLst>
                  <a:ext uri="{FF2B5EF4-FFF2-40B4-BE49-F238E27FC236}">
                    <a16:creationId xmlns:a16="http://schemas.microsoft.com/office/drawing/2014/main" id="{F41FCB79-DBBC-1941-827B-08D29351F9DA}"/>
                  </a:ext>
                </a:extLst>
              </p:cNvPr>
              <p:cNvSpPr>
                <a:spLocks noGrp="1" noRot="1" noChangeAspect="1" noMove="1" noResize="1" noEditPoints="1" noAdjustHandles="1" noChangeArrowheads="1" noChangeShapeType="1" noTextEdit="1"/>
              </p:cNvSpPr>
              <p:nvPr>
                <p:ph idx="1"/>
              </p:nvPr>
            </p:nvSpPr>
            <p:spPr>
              <a:xfrm>
                <a:off x="366059" y="1704888"/>
                <a:ext cx="5574553" cy="4748855"/>
              </a:xfrm>
              <a:blipFill>
                <a:blip r:embed="rId5"/>
                <a:stretch>
                  <a:fillRect l="-1421" t="-1027" r="-1530"/>
                </a:stretch>
              </a:blipFill>
            </p:spPr>
            <p:txBody>
              <a:bodyPr/>
              <a:lstStyle/>
              <a:p>
                <a:r>
                  <a:rPr lang="zh-CN" altLang="en-US">
                    <a:noFill/>
                  </a:rPr>
                  <a:t> </a:t>
                </a:r>
              </a:p>
            </p:txBody>
          </p:sp>
        </mc:Fallback>
      </mc:AlternateContent>
      <p:sp>
        <p:nvSpPr>
          <p:cNvPr id="4" name="灯片编号占位符 3">
            <a:extLst>
              <a:ext uri="{FF2B5EF4-FFF2-40B4-BE49-F238E27FC236}">
                <a16:creationId xmlns:a16="http://schemas.microsoft.com/office/drawing/2014/main" id="{F3514BD1-4F3B-CCE9-D7A9-FEC4267372EE}"/>
              </a:ext>
            </a:extLst>
          </p:cNvPr>
          <p:cNvSpPr>
            <a:spLocks noGrp="1"/>
          </p:cNvSpPr>
          <p:nvPr>
            <p:ph type="sldNum" sz="quarter" idx="12"/>
          </p:nvPr>
        </p:nvSpPr>
        <p:spPr/>
        <p:txBody>
          <a:bodyPr/>
          <a:lstStyle/>
          <a:p>
            <a:fld id="{46F6BDF6-B4ED-FD4B-B3D3-9E472235FBBA}" type="slidenum">
              <a:rPr kumimoji="1" lang="zh-CN" altLang="en-US" smtClean="0"/>
              <a:pPr/>
              <a:t>7</a:t>
            </a:fld>
            <a:endParaRPr kumimoji="1" lang="zh-CN" altLang="en-US"/>
          </a:p>
        </p:txBody>
      </p:sp>
      <p:pic>
        <p:nvPicPr>
          <p:cNvPr id="5" name="multipath_orchestrator_ppt_1440_1200">
            <a:hlinkClick r:id="" action="ppaction://media"/>
            <a:extLst>
              <a:ext uri="{FF2B5EF4-FFF2-40B4-BE49-F238E27FC236}">
                <a16:creationId xmlns:a16="http://schemas.microsoft.com/office/drawing/2014/main" id="{EBC1803B-8ADE-2D0C-06B6-28454A7F6332}"/>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095999" y="1704888"/>
            <a:ext cx="5574552" cy="4645460"/>
          </a:xfrm>
          <a:prstGeom prst="rect">
            <a:avLst/>
          </a:prstGeom>
        </p:spPr>
      </p:pic>
    </p:spTree>
    <p:extLst>
      <p:ext uri="{BB962C8B-B14F-4D97-AF65-F5344CB8AC3E}">
        <p14:creationId xmlns:p14="http://schemas.microsoft.com/office/powerpoint/2010/main" val="787869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20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200DEEE-4CFE-9F3E-BFC5-735128A01541}"/>
              </a:ext>
            </a:extLst>
          </p:cNvPr>
          <p:cNvSpPr>
            <a:spLocks noGrp="1"/>
          </p:cNvSpPr>
          <p:nvPr>
            <p:ph type="title"/>
          </p:nvPr>
        </p:nvSpPr>
        <p:spPr/>
        <p:txBody>
          <a:bodyPr/>
          <a:lstStyle/>
          <a:p>
            <a:r>
              <a:rPr kumimoji="1" lang="en-US" altLang="zh-CN" dirty="0"/>
              <a:t>Implementation &amp; Evaluation</a:t>
            </a:r>
            <a:endParaRPr kumimoji="1" lang="zh-CN" altLang="en-US" dirty="0"/>
          </a:p>
        </p:txBody>
      </p:sp>
      <p:sp>
        <p:nvSpPr>
          <p:cNvPr id="3" name="内容占位符 2">
            <a:extLst>
              <a:ext uri="{FF2B5EF4-FFF2-40B4-BE49-F238E27FC236}">
                <a16:creationId xmlns:a16="http://schemas.microsoft.com/office/drawing/2014/main" id="{439C451D-229F-8E20-D248-6A441AFB9678}"/>
              </a:ext>
            </a:extLst>
          </p:cNvPr>
          <p:cNvSpPr>
            <a:spLocks noGrp="1"/>
          </p:cNvSpPr>
          <p:nvPr>
            <p:ph idx="1"/>
          </p:nvPr>
        </p:nvSpPr>
        <p:spPr>
          <a:xfrm>
            <a:off x="663320" y="1428108"/>
            <a:ext cx="6145228" cy="5180018"/>
          </a:xfrm>
        </p:spPr>
        <p:txBody>
          <a:bodyPr anchor="t">
            <a:normAutofit fontScale="92500" lnSpcReduction="10000"/>
          </a:bodyPr>
          <a:lstStyle/>
          <a:p>
            <a:r>
              <a:rPr kumimoji="1" lang="en" altLang="zh-CN" dirty="0"/>
              <a:t>Implementation:</a:t>
            </a:r>
          </a:p>
          <a:p>
            <a:pPr lvl="1"/>
            <a:r>
              <a:rPr kumimoji="1" lang="en-US" altLang="zh-CN" b="1" dirty="0">
                <a:solidFill>
                  <a:schemeClr val="accent5"/>
                </a:solidFill>
              </a:rPr>
              <a:t>~</a:t>
            </a:r>
            <a:r>
              <a:rPr kumimoji="1" lang="en" altLang="zh-CN" b="1" dirty="0">
                <a:solidFill>
                  <a:schemeClr val="accent5"/>
                </a:solidFill>
              </a:rPr>
              <a:t>6,200 lines </a:t>
            </a:r>
            <a:r>
              <a:rPr kumimoji="1" lang="en" altLang="zh-CN" dirty="0"/>
              <a:t>of C++ code</a:t>
            </a:r>
            <a:r>
              <a:rPr kumimoji="1" lang="zh-CN" altLang="en-US" dirty="0"/>
              <a:t> </a:t>
            </a:r>
            <a:r>
              <a:rPr kumimoji="1" lang="en-US" altLang="zh-CN" dirty="0"/>
              <a:t>for </a:t>
            </a:r>
            <a:r>
              <a:rPr kumimoji="1" lang="en-US" altLang="zh-CN" b="1" dirty="0">
                <a:solidFill>
                  <a:schemeClr val="accent5"/>
                </a:solidFill>
              </a:rPr>
              <a:t>PCIe CCL.</a:t>
            </a:r>
            <a:endParaRPr kumimoji="1" lang="en-US" altLang="zh-CN" dirty="0"/>
          </a:p>
          <a:p>
            <a:pPr lvl="1"/>
            <a:r>
              <a:rPr kumimoji="1" lang="en-US" altLang="zh-CN" b="1" dirty="0">
                <a:solidFill>
                  <a:schemeClr val="accent5"/>
                </a:solidFill>
              </a:rPr>
              <a:t>~4,600 lines </a:t>
            </a:r>
            <a:r>
              <a:rPr kumimoji="1" lang="en" altLang="zh-CN" dirty="0"/>
              <a:t>of C++ code</a:t>
            </a:r>
            <a:r>
              <a:rPr kumimoji="1" lang="zh-CN" altLang="en-US" dirty="0"/>
              <a:t> </a:t>
            </a:r>
            <a:r>
              <a:rPr kumimoji="1" lang="en-US" altLang="zh-CN" dirty="0"/>
              <a:t>for </a:t>
            </a:r>
            <a:r>
              <a:rPr kumimoji="1" lang="en-US" altLang="zh-CN" b="1" dirty="0">
                <a:solidFill>
                  <a:schemeClr val="accent5"/>
                </a:solidFill>
              </a:rPr>
              <a:t>Multipath Orchestrator.</a:t>
            </a:r>
          </a:p>
          <a:p>
            <a:pPr lvl="1"/>
            <a:r>
              <a:rPr kumimoji="1" lang="en-US" altLang="zh-CN" b="1" dirty="0">
                <a:solidFill>
                  <a:schemeClr val="accent5"/>
                </a:solidFill>
              </a:rPr>
              <a:t>Open source </a:t>
            </a:r>
            <a:r>
              <a:rPr kumimoji="1" lang="en-US" altLang="zh-CN" dirty="0"/>
              <a:t>at GitHub [1].</a:t>
            </a:r>
          </a:p>
          <a:p>
            <a:r>
              <a:rPr kumimoji="1" lang="en-US" altLang="zh-CN" dirty="0"/>
              <a:t>Evaluation:</a:t>
            </a:r>
          </a:p>
          <a:p>
            <a:pPr lvl="1"/>
            <a:r>
              <a:rPr kumimoji="1" lang="en" altLang="zh-CN" dirty="0"/>
              <a:t>For </a:t>
            </a:r>
            <a:r>
              <a:rPr kumimoji="1" lang="en" altLang="zh-CN" b="1" dirty="0"/>
              <a:t>PCIe-only machine </a:t>
            </a:r>
            <a:r>
              <a:rPr kumimoji="1" lang="en" altLang="zh-CN" dirty="0"/>
              <a:t>(RTX 3090), PCIe CCL improve collective bandwidth by </a:t>
            </a:r>
            <a:r>
              <a:rPr kumimoji="1" lang="en" altLang="zh-CN" b="1" dirty="0">
                <a:solidFill>
                  <a:schemeClr val="accent5"/>
                </a:solidFill>
              </a:rPr>
              <a:t>up to </a:t>
            </a:r>
            <a:r>
              <a:rPr kumimoji="1" lang="en" altLang="zh-CN" b="1" dirty="0">
                <a:solidFill>
                  <a:schemeClr val="accent2"/>
                </a:solidFill>
              </a:rPr>
              <a:t>2.28x</a:t>
            </a:r>
            <a:r>
              <a:rPr kumimoji="1" lang="en" altLang="zh-CN" b="1" dirty="0">
                <a:solidFill>
                  <a:schemeClr val="accent5"/>
                </a:solidFill>
              </a:rPr>
              <a:t> </a:t>
            </a:r>
            <a:r>
              <a:rPr kumimoji="1" lang="en" altLang="zh-CN" dirty="0"/>
              <a:t>(vs. NCCL).</a:t>
            </a:r>
          </a:p>
          <a:p>
            <a:pPr lvl="1"/>
            <a:r>
              <a:rPr kumimoji="1" lang="en" altLang="zh-CN" dirty="0"/>
              <a:t>For </a:t>
            </a:r>
            <a:r>
              <a:rPr kumimoji="1" lang="en" altLang="zh-CN" b="1" dirty="0"/>
              <a:t>Dedicated-link machine </a:t>
            </a:r>
            <a:r>
              <a:rPr kumimoji="1" lang="en" altLang="zh-CN" dirty="0"/>
              <a:t>(Ascend 910B), HyLink improve collective bandwidth by </a:t>
            </a:r>
            <a:r>
              <a:rPr kumimoji="1" lang="en" altLang="zh-CN" b="1" dirty="0">
                <a:solidFill>
                  <a:srgbClr val="005BAD"/>
                </a:solidFill>
              </a:rPr>
              <a:t>up to </a:t>
            </a:r>
            <a:r>
              <a:rPr kumimoji="1" lang="en" altLang="zh-CN" b="1" dirty="0">
                <a:solidFill>
                  <a:schemeClr val="accent2"/>
                </a:solidFill>
              </a:rPr>
              <a:t>1.4x</a:t>
            </a:r>
            <a:r>
              <a:rPr kumimoji="1" lang="en" altLang="zh-CN" b="1" dirty="0">
                <a:solidFill>
                  <a:schemeClr val="accent5"/>
                </a:solidFill>
              </a:rPr>
              <a:t> </a:t>
            </a:r>
            <a:r>
              <a:rPr kumimoji="1" lang="en" altLang="zh-CN" dirty="0"/>
              <a:t>(vs. HCCL on HCCS alone).</a:t>
            </a:r>
          </a:p>
          <a:p>
            <a:pPr lvl="1"/>
            <a:r>
              <a:rPr lang="en-US" altLang="zh-CN" dirty="0" err="1"/>
              <a:t>HyLink</a:t>
            </a:r>
            <a:r>
              <a:rPr lang="en-US" altLang="zh-CN" dirty="0"/>
              <a:t> i</a:t>
            </a:r>
            <a:r>
              <a:rPr lang="zh-CN" altLang="zh-CN" dirty="0"/>
              <a:t>mprove throughput by </a:t>
            </a:r>
            <a:r>
              <a:rPr lang="zh-CN" altLang="zh-CN" b="1" dirty="0">
                <a:solidFill>
                  <a:srgbClr val="005BAD"/>
                </a:solidFill>
              </a:rPr>
              <a:t>up to </a:t>
            </a:r>
            <a:r>
              <a:rPr lang="zh-CN" altLang="zh-CN" b="1" dirty="0">
                <a:solidFill>
                  <a:schemeClr val="accent2"/>
                </a:solidFill>
              </a:rPr>
              <a:t>66%</a:t>
            </a:r>
            <a:r>
              <a:rPr lang="zh-CN" altLang="zh-CN" b="1" dirty="0"/>
              <a:t> </a:t>
            </a:r>
            <a:r>
              <a:rPr lang="zh-CN" altLang="zh-CN" dirty="0"/>
              <a:t>under </a:t>
            </a:r>
            <a:r>
              <a:rPr lang="zh-CN" altLang="zh-CN" b="1" dirty="0"/>
              <a:t>PCIe interference</a:t>
            </a:r>
            <a:r>
              <a:rPr lang="zh-CN" altLang="zh-CN" dirty="0"/>
              <a:t> </a:t>
            </a:r>
            <a:r>
              <a:rPr lang="en-US" altLang="zh-CN" dirty="0"/>
              <a:t>(vs. </a:t>
            </a:r>
            <a:r>
              <a:rPr lang="zh-CN" altLang="zh-CN" dirty="0"/>
              <a:t>static split</a:t>
            </a:r>
            <a:r>
              <a:rPr lang="en-US" altLang="zh-CN" dirty="0"/>
              <a:t> ratio).</a:t>
            </a:r>
            <a:endParaRPr lang="zh-CN" altLang="zh-CN" dirty="0"/>
          </a:p>
        </p:txBody>
      </p:sp>
      <p:sp>
        <p:nvSpPr>
          <p:cNvPr id="4" name="灯片编号占位符 3">
            <a:extLst>
              <a:ext uri="{FF2B5EF4-FFF2-40B4-BE49-F238E27FC236}">
                <a16:creationId xmlns:a16="http://schemas.microsoft.com/office/drawing/2014/main" id="{68075609-902A-B87D-D766-ECE4E5F370F7}"/>
              </a:ext>
            </a:extLst>
          </p:cNvPr>
          <p:cNvSpPr>
            <a:spLocks noGrp="1"/>
          </p:cNvSpPr>
          <p:nvPr>
            <p:ph type="sldNum" sz="quarter" idx="12"/>
          </p:nvPr>
        </p:nvSpPr>
        <p:spPr/>
        <p:txBody>
          <a:bodyPr/>
          <a:lstStyle/>
          <a:p>
            <a:fld id="{46F6BDF6-B4ED-FD4B-B3D3-9E472235FBBA}" type="slidenum">
              <a:rPr kumimoji="1" lang="zh-CN" altLang="en-US" smtClean="0"/>
              <a:pPr/>
              <a:t>8</a:t>
            </a:fld>
            <a:endParaRPr kumimoji="1" lang="zh-CN" altLang="en-US"/>
          </a:p>
        </p:txBody>
      </p:sp>
      <p:pic>
        <p:nvPicPr>
          <p:cNvPr id="13" name="图片 12">
            <a:extLst>
              <a:ext uri="{FF2B5EF4-FFF2-40B4-BE49-F238E27FC236}">
                <a16:creationId xmlns:a16="http://schemas.microsoft.com/office/drawing/2014/main" id="{B4FA610D-8BF1-3476-07C7-B54C152C3989}"/>
              </a:ext>
            </a:extLst>
          </p:cNvPr>
          <p:cNvPicPr>
            <a:picLocks noChangeAspect="1"/>
          </p:cNvPicPr>
          <p:nvPr/>
        </p:nvPicPr>
        <p:blipFill>
          <a:blip r:embed="rId3"/>
          <a:stretch>
            <a:fillRect/>
          </a:stretch>
        </p:blipFill>
        <p:spPr>
          <a:xfrm>
            <a:off x="7061357" y="4444479"/>
            <a:ext cx="2197628" cy="1646307"/>
          </a:xfrm>
          <a:prstGeom prst="rect">
            <a:avLst/>
          </a:prstGeom>
        </p:spPr>
      </p:pic>
      <p:pic>
        <p:nvPicPr>
          <p:cNvPr id="19" name="图片 18">
            <a:extLst>
              <a:ext uri="{FF2B5EF4-FFF2-40B4-BE49-F238E27FC236}">
                <a16:creationId xmlns:a16="http://schemas.microsoft.com/office/drawing/2014/main" id="{3E5CF914-0DBA-25B5-3BBC-6B88D3B48DC9}"/>
              </a:ext>
            </a:extLst>
          </p:cNvPr>
          <p:cNvPicPr>
            <a:picLocks noChangeAspect="1"/>
          </p:cNvPicPr>
          <p:nvPr/>
        </p:nvPicPr>
        <p:blipFill>
          <a:blip r:embed="rId4"/>
          <a:stretch>
            <a:fillRect/>
          </a:stretch>
        </p:blipFill>
        <p:spPr>
          <a:xfrm>
            <a:off x="9318150" y="4444479"/>
            <a:ext cx="2809114" cy="1620679"/>
          </a:xfrm>
          <a:prstGeom prst="rect">
            <a:avLst/>
          </a:prstGeom>
        </p:spPr>
      </p:pic>
      <p:sp>
        <p:nvSpPr>
          <p:cNvPr id="20" name="文本框 19">
            <a:extLst>
              <a:ext uri="{FF2B5EF4-FFF2-40B4-BE49-F238E27FC236}">
                <a16:creationId xmlns:a16="http://schemas.microsoft.com/office/drawing/2014/main" id="{779FEC40-7819-4BAB-8E6B-0B9E1DBC0017}"/>
              </a:ext>
            </a:extLst>
          </p:cNvPr>
          <p:cNvSpPr txBox="1"/>
          <p:nvPr/>
        </p:nvSpPr>
        <p:spPr>
          <a:xfrm>
            <a:off x="0" y="6516237"/>
            <a:ext cx="11192794" cy="307777"/>
          </a:xfrm>
          <a:prstGeom prst="rect">
            <a:avLst/>
          </a:prstGeom>
          <a:noFill/>
        </p:spPr>
        <p:txBody>
          <a:bodyPr wrap="square">
            <a:spAutoFit/>
          </a:bodyPr>
          <a:lstStyle/>
          <a:p>
            <a:r>
              <a:rPr lang="en-US" altLang="en-US" sz="1400" b="0" dirty="0">
                <a:solidFill>
                  <a:srgbClr val="000000"/>
                </a:solidFill>
                <a:latin typeface="Times New Roman" panose="02020603050405020304" charset="0"/>
                <a:cs typeface="宋体" charset="0"/>
              </a:rPr>
              <a:t>[1]</a:t>
            </a:r>
            <a:r>
              <a:rPr lang="en-US" altLang="en-US" sz="1400" dirty="0">
                <a:solidFill>
                  <a:srgbClr val="000000"/>
                </a:solidFill>
                <a:latin typeface="Times New Roman" panose="02020603050405020304" charset="0"/>
                <a:cs typeface="宋体" charset="0"/>
              </a:rPr>
              <a:t> https://github.com/Networked-System-and-Security-Group/HyLink</a:t>
            </a:r>
            <a:r>
              <a:rPr lang="en-US" altLang="en-US" sz="1400" b="0" dirty="0">
                <a:solidFill>
                  <a:srgbClr val="000000"/>
                </a:solidFill>
                <a:latin typeface="Times New Roman" panose="02020603050405020304" charset="0"/>
                <a:cs typeface="宋体" charset="0"/>
              </a:rPr>
              <a:t> </a:t>
            </a:r>
          </a:p>
        </p:txBody>
      </p:sp>
      <p:pic>
        <p:nvPicPr>
          <p:cNvPr id="22" name="图片 21">
            <a:extLst>
              <a:ext uri="{FF2B5EF4-FFF2-40B4-BE49-F238E27FC236}">
                <a16:creationId xmlns:a16="http://schemas.microsoft.com/office/drawing/2014/main" id="{3E8FD964-8F52-AFDF-4AB9-547313256682}"/>
              </a:ext>
            </a:extLst>
          </p:cNvPr>
          <p:cNvPicPr>
            <a:picLocks noChangeAspect="1"/>
          </p:cNvPicPr>
          <p:nvPr/>
        </p:nvPicPr>
        <p:blipFill>
          <a:blip r:embed="rId5"/>
          <a:stretch>
            <a:fillRect/>
          </a:stretch>
        </p:blipFill>
        <p:spPr>
          <a:xfrm>
            <a:off x="6941660" y="1185433"/>
            <a:ext cx="2206070" cy="2744501"/>
          </a:xfrm>
          <a:prstGeom prst="rect">
            <a:avLst/>
          </a:prstGeom>
        </p:spPr>
      </p:pic>
      <p:pic>
        <p:nvPicPr>
          <p:cNvPr id="24" name="图片 23">
            <a:extLst>
              <a:ext uri="{FF2B5EF4-FFF2-40B4-BE49-F238E27FC236}">
                <a16:creationId xmlns:a16="http://schemas.microsoft.com/office/drawing/2014/main" id="{65AB77B9-B799-FCD9-CA96-FD2E30C42B0A}"/>
              </a:ext>
            </a:extLst>
          </p:cNvPr>
          <p:cNvPicPr>
            <a:picLocks noChangeAspect="1"/>
          </p:cNvPicPr>
          <p:nvPr/>
        </p:nvPicPr>
        <p:blipFill>
          <a:blip r:embed="rId6"/>
          <a:stretch>
            <a:fillRect/>
          </a:stretch>
        </p:blipFill>
        <p:spPr>
          <a:xfrm>
            <a:off x="9561557" y="1188228"/>
            <a:ext cx="2206070" cy="2744501"/>
          </a:xfrm>
          <a:prstGeom prst="rect">
            <a:avLst/>
          </a:prstGeom>
        </p:spPr>
      </p:pic>
      <p:sp>
        <p:nvSpPr>
          <p:cNvPr id="26" name="文本框 25">
            <a:extLst>
              <a:ext uri="{FF2B5EF4-FFF2-40B4-BE49-F238E27FC236}">
                <a16:creationId xmlns:a16="http://schemas.microsoft.com/office/drawing/2014/main" id="{092FC7E7-13D7-E6A2-8378-3443AF23B704}"/>
              </a:ext>
            </a:extLst>
          </p:cNvPr>
          <p:cNvSpPr txBox="1"/>
          <p:nvPr/>
        </p:nvSpPr>
        <p:spPr>
          <a:xfrm>
            <a:off x="7126092" y="3848840"/>
            <a:ext cx="2197629" cy="338554"/>
          </a:xfrm>
          <a:prstGeom prst="rect">
            <a:avLst/>
          </a:prstGeom>
          <a:noFill/>
        </p:spPr>
        <p:txBody>
          <a:bodyPr wrap="square">
            <a:spAutoFit/>
          </a:bodyPr>
          <a:lstStyle/>
          <a:p>
            <a:pPr algn="ctr"/>
            <a:r>
              <a:rPr lang="en-US" altLang="zh-CN" sz="1600" dirty="0">
                <a:latin typeface="Times New Roman" panose="02020603050405020304" pitchFamily="18" charset="0"/>
                <a:cs typeface="Times New Roman" panose="02020603050405020304" pitchFamily="18" charset="0"/>
              </a:rPr>
              <a:t>PCIe CCL - </a:t>
            </a:r>
            <a:r>
              <a:rPr lang="en-US" altLang="zh-CN" sz="1600" dirty="0" err="1">
                <a:latin typeface="Times New Roman" panose="02020603050405020304" pitchFamily="18" charset="0"/>
                <a:cs typeface="Times New Roman" panose="02020603050405020304" pitchFamily="18" charset="0"/>
              </a:rPr>
              <a:t>AllGather</a:t>
            </a:r>
            <a:endParaRPr lang="en-US" altLang="zh-CN" sz="1600" dirty="0">
              <a:latin typeface="Times New Roman" panose="02020603050405020304" pitchFamily="18" charset="0"/>
              <a:cs typeface="Times New Roman" panose="02020603050405020304" pitchFamily="18" charset="0"/>
            </a:endParaRPr>
          </a:p>
        </p:txBody>
      </p:sp>
      <p:sp>
        <p:nvSpPr>
          <p:cNvPr id="28" name="文本框 27">
            <a:extLst>
              <a:ext uri="{FF2B5EF4-FFF2-40B4-BE49-F238E27FC236}">
                <a16:creationId xmlns:a16="http://schemas.microsoft.com/office/drawing/2014/main" id="{FAC54C03-0AA1-A4B7-C373-E972296D69BE}"/>
              </a:ext>
            </a:extLst>
          </p:cNvPr>
          <p:cNvSpPr txBox="1"/>
          <p:nvPr/>
        </p:nvSpPr>
        <p:spPr>
          <a:xfrm>
            <a:off x="9688628" y="3874591"/>
            <a:ext cx="2197629" cy="338554"/>
          </a:xfrm>
          <a:prstGeom prst="rect">
            <a:avLst/>
          </a:prstGeom>
          <a:noFill/>
        </p:spPr>
        <p:txBody>
          <a:bodyPr wrap="square">
            <a:spAutoFit/>
          </a:bodyPr>
          <a:lstStyle/>
          <a:p>
            <a:pPr algn="ctr"/>
            <a:r>
              <a:rPr lang="en-US" altLang="zh-CN" sz="1600" dirty="0">
                <a:latin typeface="Times New Roman" panose="02020603050405020304" pitchFamily="18" charset="0"/>
                <a:cs typeface="Times New Roman" panose="02020603050405020304" pitchFamily="18" charset="0"/>
              </a:rPr>
              <a:t>PCIe CCL - </a:t>
            </a:r>
            <a:r>
              <a:rPr lang="en-US" altLang="zh-CN" sz="1600" dirty="0" err="1">
                <a:latin typeface="Times New Roman" panose="02020603050405020304" pitchFamily="18" charset="0"/>
                <a:cs typeface="Times New Roman" panose="02020603050405020304" pitchFamily="18" charset="0"/>
              </a:rPr>
              <a:t>AllReduce</a:t>
            </a:r>
            <a:endParaRPr lang="en-US" altLang="zh-CN" sz="1600" dirty="0">
              <a:latin typeface="Times New Roman" panose="02020603050405020304" pitchFamily="18" charset="0"/>
              <a:cs typeface="Times New Roman" panose="02020603050405020304" pitchFamily="18" charset="0"/>
            </a:endParaRPr>
          </a:p>
        </p:txBody>
      </p:sp>
      <p:sp>
        <p:nvSpPr>
          <p:cNvPr id="30" name="文本框 29">
            <a:extLst>
              <a:ext uri="{FF2B5EF4-FFF2-40B4-BE49-F238E27FC236}">
                <a16:creationId xmlns:a16="http://schemas.microsoft.com/office/drawing/2014/main" id="{F8851BB5-D234-F05D-A286-96EED7A171B6}"/>
              </a:ext>
            </a:extLst>
          </p:cNvPr>
          <p:cNvSpPr txBox="1"/>
          <p:nvPr/>
        </p:nvSpPr>
        <p:spPr>
          <a:xfrm>
            <a:off x="7126092" y="6105186"/>
            <a:ext cx="2197629" cy="338554"/>
          </a:xfrm>
          <a:prstGeom prst="rect">
            <a:avLst/>
          </a:prstGeom>
          <a:noFill/>
        </p:spPr>
        <p:txBody>
          <a:bodyPr wrap="square">
            <a:spAutoFit/>
          </a:bodyPr>
          <a:lstStyle/>
          <a:p>
            <a:pPr algn="ctr"/>
            <a:r>
              <a:rPr lang="en-US" altLang="zh-CN" sz="1600" dirty="0">
                <a:latin typeface="Times New Roman" panose="02020603050405020304" pitchFamily="18" charset="0"/>
                <a:cs typeface="Times New Roman" panose="02020603050405020304" pitchFamily="18" charset="0"/>
              </a:rPr>
              <a:t>Multipath Orchestrator</a:t>
            </a:r>
          </a:p>
        </p:txBody>
      </p:sp>
      <p:sp>
        <p:nvSpPr>
          <p:cNvPr id="32" name="文本框 31">
            <a:extLst>
              <a:ext uri="{FF2B5EF4-FFF2-40B4-BE49-F238E27FC236}">
                <a16:creationId xmlns:a16="http://schemas.microsoft.com/office/drawing/2014/main" id="{3C0F73CF-060A-F44F-F7A2-4851E52085AF}"/>
              </a:ext>
            </a:extLst>
          </p:cNvPr>
          <p:cNvSpPr txBox="1"/>
          <p:nvPr/>
        </p:nvSpPr>
        <p:spPr>
          <a:xfrm>
            <a:off x="9513419" y="6105186"/>
            <a:ext cx="2418576" cy="338554"/>
          </a:xfrm>
          <a:prstGeom prst="rect">
            <a:avLst/>
          </a:prstGeom>
          <a:noFill/>
        </p:spPr>
        <p:txBody>
          <a:bodyPr wrap="square">
            <a:spAutoFit/>
          </a:bodyPr>
          <a:lstStyle/>
          <a:p>
            <a:pPr algn="ctr"/>
            <a:r>
              <a:rPr lang="en-US" altLang="zh-CN" sz="1600" dirty="0">
                <a:latin typeface="Times New Roman" panose="02020603050405020304" pitchFamily="18" charset="0"/>
                <a:cs typeface="Times New Roman" panose="02020603050405020304" pitchFamily="18" charset="0"/>
              </a:rPr>
              <a:t>Resilience to Interference</a:t>
            </a:r>
          </a:p>
        </p:txBody>
      </p:sp>
    </p:spTree>
    <p:extLst>
      <p:ext uri="{BB962C8B-B14F-4D97-AF65-F5344CB8AC3E}">
        <p14:creationId xmlns:p14="http://schemas.microsoft.com/office/powerpoint/2010/main" val="826938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9018B-414A-EA68-B09B-9930D0871A65}"/>
            </a:ext>
          </a:extLst>
        </p:cNvPr>
        <p:cNvGrpSpPr/>
        <p:nvPr/>
      </p:nvGrpSpPr>
      <p:grpSpPr>
        <a:xfrm>
          <a:off x="0" y="0"/>
          <a:ext cx="0" cy="0"/>
          <a:chOff x="0" y="0"/>
          <a:chExt cx="0" cy="0"/>
        </a:xfrm>
      </p:grpSpPr>
      <p:sp>
        <p:nvSpPr>
          <p:cNvPr id="2" name="标题 1">
            <a:extLst>
              <a:ext uri="{FF2B5EF4-FFF2-40B4-BE49-F238E27FC236}">
                <a16:creationId xmlns:a16="http://schemas.microsoft.com/office/drawing/2014/main" id="{7C97D399-F4F7-ACDB-5545-3E0CA8B884B0}"/>
              </a:ext>
            </a:extLst>
          </p:cNvPr>
          <p:cNvSpPr>
            <a:spLocks noGrp="1"/>
          </p:cNvSpPr>
          <p:nvPr>
            <p:ph type="title"/>
          </p:nvPr>
        </p:nvSpPr>
        <p:spPr/>
        <p:txBody>
          <a:bodyPr/>
          <a:lstStyle/>
          <a:p>
            <a:r>
              <a:rPr kumimoji="1" lang="en-US" altLang="zh-CN" dirty="0"/>
              <a:t>Conclusion &amp; Future Work</a:t>
            </a:r>
            <a:endParaRPr kumimoji="1" lang="zh-CN" altLang="en-US" dirty="0"/>
          </a:p>
        </p:txBody>
      </p:sp>
      <p:sp>
        <p:nvSpPr>
          <p:cNvPr id="3" name="内容占位符 2">
            <a:extLst>
              <a:ext uri="{FF2B5EF4-FFF2-40B4-BE49-F238E27FC236}">
                <a16:creationId xmlns:a16="http://schemas.microsoft.com/office/drawing/2014/main" id="{BA50D72F-8F4F-12CB-678B-B2002B9697EA}"/>
              </a:ext>
            </a:extLst>
          </p:cNvPr>
          <p:cNvSpPr>
            <a:spLocks noGrp="1"/>
          </p:cNvSpPr>
          <p:nvPr>
            <p:ph idx="1"/>
          </p:nvPr>
        </p:nvSpPr>
        <p:spPr>
          <a:xfrm>
            <a:off x="505415" y="1500937"/>
            <a:ext cx="11267485" cy="5255913"/>
          </a:xfrm>
        </p:spPr>
        <p:txBody>
          <a:bodyPr>
            <a:normAutofit/>
          </a:bodyPr>
          <a:lstStyle/>
          <a:p>
            <a:r>
              <a:rPr lang="zh-CN" altLang="zh-CN" sz="2400" dirty="0"/>
              <a:t>PCIe bandwidth in GPU clusters is</a:t>
            </a:r>
            <a:r>
              <a:rPr lang="zh-CN" altLang="zh-CN" sz="2400" b="1" dirty="0"/>
              <a:t> </a:t>
            </a:r>
            <a:r>
              <a:rPr lang="zh-CN" altLang="zh-CN" sz="2400" dirty="0"/>
              <a:t>underutilized for collective communication.</a:t>
            </a:r>
          </a:p>
          <a:p>
            <a:r>
              <a:rPr lang="zh-CN" altLang="zh-CN" sz="2400" b="1" dirty="0">
                <a:solidFill>
                  <a:srgbClr val="005BAD"/>
                </a:solidFill>
              </a:rPr>
              <a:t>HyLink</a:t>
            </a:r>
            <a:r>
              <a:rPr lang="zh-CN" altLang="zh-CN" sz="2400" dirty="0"/>
              <a:t> unlocks it via a two-layer co-design:</a:t>
            </a:r>
          </a:p>
          <a:p>
            <a:pPr lvl="1"/>
            <a:r>
              <a:rPr lang="zh-CN" altLang="zh-CN" b="1" dirty="0">
                <a:solidFill>
                  <a:srgbClr val="005BAD"/>
                </a:solidFill>
              </a:rPr>
              <a:t>PCIe CCL</a:t>
            </a:r>
            <a:r>
              <a:rPr lang="zh-CN" altLang="zh-CN" dirty="0">
                <a:solidFill>
                  <a:srgbClr val="005BAD"/>
                </a:solidFill>
              </a:rPr>
              <a:t> </a:t>
            </a:r>
            <a:r>
              <a:rPr lang="zh-CN" altLang="zh-CN" dirty="0"/>
              <a:t>— hierarchical modeling + CPU as active router</a:t>
            </a:r>
            <a:r>
              <a:rPr lang="en-US" altLang="zh-CN" dirty="0"/>
              <a:t>.</a:t>
            </a:r>
          </a:p>
          <a:p>
            <a:pPr marL="457200" lvl="1" indent="0">
              <a:buNone/>
            </a:pPr>
            <a:r>
              <a:rPr lang="en-US" altLang="zh-CN" dirty="0"/>
              <a:t>	</a:t>
            </a:r>
            <a:r>
              <a:rPr lang="zh-CN" altLang="zh-CN" dirty="0"/>
              <a:t>→ </a:t>
            </a:r>
            <a:r>
              <a:rPr lang="zh-CN" altLang="zh-CN" b="1" dirty="0">
                <a:solidFill>
                  <a:schemeClr val="accent2"/>
                </a:solidFill>
              </a:rPr>
              <a:t>up to 2.28× NCCL</a:t>
            </a:r>
            <a:r>
              <a:rPr lang="zh-CN" altLang="zh-CN" dirty="0">
                <a:solidFill>
                  <a:schemeClr val="accent2"/>
                </a:solidFill>
              </a:rPr>
              <a:t> </a:t>
            </a:r>
            <a:r>
              <a:rPr lang="zh-CN" altLang="zh-CN" dirty="0"/>
              <a:t>on PCIe-only</a:t>
            </a:r>
            <a:r>
              <a:rPr lang="en-US" altLang="zh-CN" dirty="0"/>
              <a:t> machine</a:t>
            </a:r>
            <a:r>
              <a:rPr lang="zh-CN" altLang="zh-CN" dirty="0"/>
              <a:t>.</a:t>
            </a:r>
          </a:p>
          <a:p>
            <a:pPr lvl="1"/>
            <a:r>
              <a:rPr lang="zh-CN" altLang="zh-CN" b="1" dirty="0">
                <a:solidFill>
                  <a:srgbClr val="005BAD"/>
                </a:solidFill>
              </a:rPr>
              <a:t>Multipath Orchestrator</a:t>
            </a:r>
            <a:r>
              <a:rPr lang="zh-CN" altLang="zh-CN" dirty="0">
                <a:solidFill>
                  <a:srgbClr val="005BAD"/>
                </a:solidFill>
              </a:rPr>
              <a:t> </a:t>
            </a:r>
            <a:r>
              <a:rPr lang="zh-CN" altLang="zh-CN" dirty="0"/>
              <a:t>— </a:t>
            </a:r>
            <a:r>
              <a:rPr lang="en-US" altLang="zh-CN" dirty="0"/>
              <a:t>adaptive dual-path splitting with runtime feedback.</a:t>
            </a:r>
          </a:p>
          <a:p>
            <a:pPr marL="457200" lvl="1" indent="0">
              <a:buNone/>
            </a:pPr>
            <a:r>
              <a:rPr lang="en-US" altLang="zh-CN" dirty="0"/>
              <a:t>	</a:t>
            </a:r>
            <a:r>
              <a:rPr lang="zh-CN" altLang="zh-CN" dirty="0"/>
              <a:t>→ </a:t>
            </a:r>
            <a:r>
              <a:rPr lang="zh-CN" altLang="zh-CN" b="1" dirty="0">
                <a:solidFill>
                  <a:schemeClr val="accent2"/>
                </a:solidFill>
              </a:rPr>
              <a:t>1.4×HCCL</a:t>
            </a:r>
            <a:r>
              <a:rPr lang="zh-CN" altLang="zh-CN" dirty="0">
                <a:solidFill>
                  <a:schemeClr val="accent2"/>
                </a:solidFill>
              </a:rPr>
              <a:t> </a:t>
            </a:r>
            <a:r>
              <a:rPr lang="zh-CN" altLang="zh-CN" dirty="0"/>
              <a:t>hybrid, </a:t>
            </a:r>
            <a:r>
              <a:rPr lang="zh-CN" altLang="zh-CN" b="1" dirty="0">
                <a:solidFill>
                  <a:schemeClr val="accent2"/>
                </a:solidFill>
              </a:rPr>
              <a:t>66%</a:t>
            </a:r>
            <a:r>
              <a:rPr lang="zh-CN" altLang="zh-CN" dirty="0"/>
              <a:t> over static under interference.</a:t>
            </a:r>
            <a:endParaRPr lang="en-US" altLang="zh-CN" dirty="0"/>
          </a:p>
          <a:p>
            <a:r>
              <a:rPr lang="en-US" altLang="zh-CN" sz="2400" b="1" dirty="0">
                <a:solidFill>
                  <a:srgbClr val="005BAD"/>
                </a:solidFill>
              </a:rPr>
              <a:t>Future Work</a:t>
            </a:r>
          </a:p>
          <a:p>
            <a:pPr lvl="1"/>
            <a:r>
              <a:rPr lang="zh-CN" altLang="zh-CN" b="1" dirty="0">
                <a:solidFill>
                  <a:srgbClr val="005BAD"/>
                </a:solidFill>
              </a:rPr>
              <a:t>Topology-aware DSL synthesis</a:t>
            </a:r>
            <a:r>
              <a:rPr lang="zh-CN" altLang="zh-CN" dirty="0">
                <a:solidFill>
                  <a:srgbClr val="005BAD"/>
                </a:solidFill>
              </a:rPr>
              <a:t> </a:t>
            </a:r>
            <a:r>
              <a:rPr lang="zh-CN" altLang="zh-CN" dirty="0"/>
              <a:t>— </a:t>
            </a:r>
            <a:r>
              <a:rPr lang="en-US" altLang="zh-CN" dirty="0"/>
              <a:t>PCIe layouts differ but share a tree structure, so one synthesizer may generate the best DSL for any platform.</a:t>
            </a:r>
          </a:p>
          <a:p>
            <a:pPr lvl="1"/>
            <a:r>
              <a:rPr lang="zh-CN" altLang="zh-CN" b="1" dirty="0">
                <a:solidFill>
                  <a:srgbClr val="005BAD"/>
                </a:solidFill>
              </a:rPr>
              <a:t>Intra-iteration work stealing</a:t>
            </a:r>
            <a:r>
              <a:rPr lang="zh-CN" altLang="zh-CN" dirty="0">
                <a:solidFill>
                  <a:srgbClr val="005BAD"/>
                </a:solidFill>
              </a:rPr>
              <a:t> </a:t>
            </a:r>
            <a:r>
              <a:rPr lang="zh-CN" altLang="zh-CN" dirty="0"/>
              <a:t>— once the dedicated path finishes, it steals the PCIe path's residual chunks, cutting re-balancing from several iterations to within one.</a:t>
            </a:r>
          </a:p>
        </p:txBody>
      </p:sp>
      <p:sp>
        <p:nvSpPr>
          <p:cNvPr id="4" name="灯片编号占位符 3">
            <a:extLst>
              <a:ext uri="{FF2B5EF4-FFF2-40B4-BE49-F238E27FC236}">
                <a16:creationId xmlns:a16="http://schemas.microsoft.com/office/drawing/2014/main" id="{6F978BD8-5DC4-7096-9C1E-BF24BFAE11F7}"/>
              </a:ext>
            </a:extLst>
          </p:cNvPr>
          <p:cNvSpPr>
            <a:spLocks noGrp="1"/>
          </p:cNvSpPr>
          <p:nvPr>
            <p:ph type="sldNum" sz="quarter" idx="12"/>
          </p:nvPr>
        </p:nvSpPr>
        <p:spPr/>
        <p:txBody>
          <a:bodyPr/>
          <a:lstStyle/>
          <a:p>
            <a:fld id="{46F6BDF6-B4ED-FD4B-B3D3-9E472235FBBA}" type="slidenum">
              <a:rPr kumimoji="1" lang="zh-CN" altLang="en-US" smtClean="0"/>
              <a:pPr/>
              <a:t>9</a:t>
            </a:fld>
            <a:endParaRPr kumimoji="1" lang="zh-CN" altLang="en-US"/>
          </a:p>
        </p:txBody>
      </p:sp>
    </p:spTree>
    <p:extLst>
      <p:ext uri="{BB962C8B-B14F-4D97-AF65-F5344CB8AC3E}">
        <p14:creationId xmlns:p14="http://schemas.microsoft.com/office/powerpoint/2010/main" val="1121340977"/>
      </p:ext>
    </p:extLst>
  </p:cSld>
  <p:clrMapOvr>
    <a:masterClrMapping/>
  </p:clrMapOvr>
</p:sld>
</file>

<file path=ppt/theme/theme1.xml><?xml version="1.0" encoding="utf-8"?>
<a:theme xmlns:a="http://schemas.openxmlformats.org/drawingml/2006/main" name="Office 2013 - 2022 主题">
  <a:themeElements>
    <a:clrScheme name="buaa">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005BAD"/>
      </a:accent5>
      <a:accent6>
        <a:srgbClr val="70AD47"/>
      </a:accent6>
      <a:hlink>
        <a:srgbClr val="005BAD"/>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2013 - 2022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等线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2013 - 2022 Theme</Template>
  <TotalTime>7583</TotalTime>
  <Words>4734</Words>
  <Application>Microsoft Office PowerPoint</Application>
  <PresentationFormat>宽屏</PresentationFormat>
  <Paragraphs>214</Paragraphs>
  <Slides>11</Slides>
  <Notes>10</Notes>
  <HiddenSlides>0</HiddenSlides>
  <MMClips>2</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11</vt:i4>
      </vt:variant>
    </vt:vector>
  </HeadingPairs>
  <TitlesOfParts>
    <vt:vector size="18" baseType="lpstr">
      <vt:lpstr>等线</vt:lpstr>
      <vt:lpstr>Arial</vt:lpstr>
      <vt:lpstr>Calibri</vt:lpstr>
      <vt:lpstr>Cambria Math</vt:lpstr>
      <vt:lpstr>Consolas</vt:lpstr>
      <vt:lpstr>Times New Roman</vt:lpstr>
      <vt:lpstr>Office 2013 - 2022 主题</vt:lpstr>
      <vt:lpstr>HyLink Harnessing PCIe and Dedicated Interconnects for Efficient Collective Communication</vt:lpstr>
      <vt:lpstr>Collective Communication in LLMs</vt:lpstr>
      <vt:lpstr>Observation 1: PCIe Collectives Topo Mismatch</vt:lpstr>
      <vt:lpstr>Observation 2: Vendor CCLs Leave PCIe Idle</vt:lpstr>
      <vt:lpstr>HyLink — Design Overview</vt:lpstr>
      <vt:lpstr>Component #1: PCIe CCL</vt:lpstr>
      <vt:lpstr>Component #2: Multipath Orchestrator</vt:lpstr>
      <vt:lpstr>Implementation &amp; Evaluation</vt:lpstr>
      <vt:lpstr>Conclusion &amp; Future Work</vt:lpstr>
      <vt:lpstr>Thank You!   HyLink Harnessing PCIe and Dedicated Interconnects for Efficient Collective Communication</vt:lpstr>
      <vt:lpstr>Things You May Concern…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Jinyi Xia</dc:creator>
  <cp:lastModifiedBy>T158043</cp:lastModifiedBy>
  <cp:revision>610</cp:revision>
  <dcterms:created xsi:type="dcterms:W3CDTF">2025-07-18T15:40:26Z</dcterms:created>
  <dcterms:modified xsi:type="dcterms:W3CDTF">2026-08-05T06:49:25Z</dcterms:modified>
</cp:coreProperties>
</file>